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4"/>
    <p:sldMasterId id="2147483693" r:id="rId5"/>
  </p:sldMasterIdLst>
  <p:notesMasterIdLst>
    <p:notesMasterId r:id="rId36"/>
  </p:notesMasterIdLst>
  <p:sldIdLst>
    <p:sldId id="256" r:id="rId6"/>
    <p:sldId id="439" r:id="rId7"/>
    <p:sldId id="257" r:id="rId8"/>
    <p:sldId id="317" r:id="rId9"/>
    <p:sldId id="443" r:id="rId10"/>
    <p:sldId id="340" r:id="rId11"/>
    <p:sldId id="349" r:id="rId12"/>
    <p:sldId id="348" r:id="rId13"/>
    <p:sldId id="446" r:id="rId14"/>
    <p:sldId id="350" r:id="rId15"/>
    <p:sldId id="447" r:id="rId16"/>
    <p:sldId id="445" r:id="rId17"/>
    <p:sldId id="347" r:id="rId18"/>
    <p:sldId id="341" r:id="rId19"/>
    <p:sldId id="342" r:id="rId20"/>
    <p:sldId id="344" r:id="rId21"/>
    <p:sldId id="345" r:id="rId22"/>
    <p:sldId id="343" r:id="rId23"/>
    <p:sldId id="346" r:id="rId24"/>
    <p:sldId id="444" r:id="rId25"/>
    <p:sldId id="351" r:id="rId26"/>
    <p:sldId id="319" r:id="rId27"/>
    <p:sldId id="332" r:id="rId28"/>
    <p:sldId id="339" r:id="rId29"/>
    <p:sldId id="438" r:id="rId30"/>
    <p:sldId id="437" r:id="rId31"/>
    <p:sldId id="270" r:id="rId32"/>
    <p:sldId id="440" r:id="rId33"/>
    <p:sldId id="441" r:id="rId34"/>
    <p:sldId id="442" r:id="rId3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DC1CBC-EF8A-4178-8E8B-C9E6E2CB570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FFCC7AA-3B36-4352-ADC3-5C300661A643}">
      <dgm:prSet/>
      <dgm:spPr/>
      <dgm:t>
        <a:bodyPr/>
        <a:lstStyle/>
        <a:p>
          <a:r>
            <a:rPr lang="nl-NL"/>
            <a:t>Belangen en conflicten; hoe ga je daar mee om? </a:t>
          </a:r>
          <a:endParaRPr lang="en-US"/>
        </a:p>
      </dgm:t>
    </dgm:pt>
    <dgm:pt modelId="{79D21110-2EA5-40A9-A9E4-C5530BCB2247}" type="parTrans" cxnId="{E88B8EC1-39FF-4874-9BE7-163CE591F9A0}">
      <dgm:prSet/>
      <dgm:spPr/>
      <dgm:t>
        <a:bodyPr/>
        <a:lstStyle/>
        <a:p>
          <a:endParaRPr lang="en-US"/>
        </a:p>
      </dgm:t>
    </dgm:pt>
    <dgm:pt modelId="{2D70A50D-0629-4DCA-9622-A02A5804C550}" type="sibTrans" cxnId="{E88B8EC1-39FF-4874-9BE7-163CE591F9A0}">
      <dgm:prSet/>
      <dgm:spPr/>
      <dgm:t>
        <a:bodyPr/>
        <a:lstStyle/>
        <a:p>
          <a:endParaRPr lang="en-US"/>
        </a:p>
      </dgm:t>
    </dgm:pt>
    <dgm:pt modelId="{BB9E09FE-A1F8-45B9-A7EE-0096E9C38885}">
      <dgm:prSet/>
      <dgm:spPr/>
      <dgm:t>
        <a:bodyPr/>
        <a:lstStyle/>
        <a:p>
          <a:r>
            <a:rPr lang="nl-NL"/>
            <a:t>Aan de slag met bijbehorende opdracht. </a:t>
          </a:r>
          <a:endParaRPr lang="en-US"/>
        </a:p>
      </dgm:t>
    </dgm:pt>
    <dgm:pt modelId="{72C9B795-F9C3-4815-846B-7A1508F857FF}" type="parTrans" cxnId="{F33730EF-FB82-4A11-AB0D-975824224F4E}">
      <dgm:prSet/>
      <dgm:spPr/>
      <dgm:t>
        <a:bodyPr/>
        <a:lstStyle/>
        <a:p>
          <a:endParaRPr lang="en-US"/>
        </a:p>
      </dgm:t>
    </dgm:pt>
    <dgm:pt modelId="{9A234355-C818-43CB-8EE5-0A2FC802A6C1}" type="sibTrans" cxnId="{F33730EF-FB82-4A11-AB0D-975824224F4E}">
      <dgm:prSet/>
      <dgm:spPr/>
      <dgm:t>
        <a:bodyPr/>
        <a:lstStyle/>
        <a:p>
          <a:endParaRPr lang="en-US"/>
        </a:p>
      </dgm:t>
    </dgm:pt>
    <dgm:pt modelId="{5DFD9559-442B-4815-815B-93ECDF2293BE}">
      <dgm:prSet/>
      <dgm:spPr/>
      <dgm:t>
        <a:bodyPr/>
        <a:lstStyle/>
        <a:p>
          <a:r>
            <a:rPr lang="nl-NL"/>
            <a:t>Doorwerken aan het communicatieplan en voorbereiden gesprek met Stijn en Thomas vanmiddag! </a:t>
          </a:r>
          <a:endParaRPr lang="en-US"/>
        </a:p>
      </dgm:t>
    </dgm:pt>
    <dgm:pt modelId="{7DC82A1A-E4B3-48AC-93A5-BD817C720C1A}" type="parTrans" cxnId="{C730F1B2-4B10-4AFB-B179-94324CC18394}">
      <dgm:prSet/>
      <dgm:spPr/>
      <dgm:t>
        <a:bodyPr/>
        <a:lstStyle/>
        <a:p>
          <a:endParaRPr lang="en-US"/>
        </a:p>
      </dgm:t>
    </dgm:pt>
    <dgm:pt modelId="{773CE6DC-1B5D-4341-A85C-DC21F8CAAC35}" type="sibTrans" cxnId="{C730F1B2-4B10-4AFB-B179-94324CC18394}">
      <dgm:prSet/>
      <dgm:spPr/>
      <dgm:t>
        <a:bodyPr/>
        <a:lstStyle/>
        <a:p>
          <a:endParaRPr lang="en-US"/>
        </a:p>
      </dgm:t>
    </dgm:pt>
    <dgm:pt modelId="{60817F04-1515-4D6F-B8A9-28F732251C6A}">
      <dgm:prSet/>
      <dgm:spPr/>
      <dgm:t>
        <a:bodyPr/>
        <a:lstStyle/>
        <a:p>
          <a:r>
            <a:rPr lang="nl-NL"/>
            <a:t>Lunch</a:t>
          </a:r>
          <a:endParaRPr lang="en-US"/>
        </a:p>
      </dgm:t>
    </dgm:pt>
    <dgm:pt modelId="{ACC0674B-CCD5-485B-864A-445737DF1112}" type="parTrans" cxnId="{A93F71A4-C614-44A0-92A8-4EA5E6CE038A}">
      <dgm:prSet/>
      <dgm:spPr/>
      <dgm:t>
        <a:bodyPr/>
        <a:lstStyle/>
        <a:p>
          <a:endParaRPr lang="en-US"/>
        </a:p>
      </dgm:t>
    </dgm:pt>
    <dgm:pt modelId="{69FD5B93-660F-4A14-8CEE-43EE6EA5F554}" type="sibTrans" cxnId="{A93F71A4-C614-44A0-92A8-4EA5E6CE038A}">
      <dgm:prSet/>
      <dgm:spPr/>
      <dgm:t>
        <a:bodyPr/>
        <a:lstStyle/>
        <a:p>
          <a:endParaRPr lang="en-US"/>
        </a:p>
      </dgm:t>
    </dgm:pt>
    <dgm:pt modelId="{994D76F3-090C-4AD8-8FB4-330B6C3D24BF}">
      <dgm:prSet/>
      <dgm:spPr/>
      <dgm:t>
        <a:bodyPr/>
        <a:lstStyle/>
        <a:p>
          <a:r>
            <a:rPr lang="nl-NL" dirty="0"/>
            <a:t>Om 12.45 even verzamelen op de trap voor aanwezigheid. Daarna gesprekken over Communicatieplannen per groep.</a:t>
          </a:r>
          <a:endParaRPr lang="en-US" dirty="0"/>
        </a:p>
      </dgm:t>
    </dgm:pt>
    <dgm:pt modelId="{CB88ADEF-4722-4D59-92C5-CA031F1D5E0B}" type="parTrans" cxnId="{68C22783-47D7-49FF-AFB8-232C738D5A4E}">
      <dgm:prSet/>
      <dgm:spPr/>
      <dgm:t>
        <a:bodyPr/>
        <a:lstStyle/>
        <a:p>
          <a:endParaRPr lang="en-US"/>
        </a:p>
      </dgm:t>
    </dgm:pt>
    <dgm:pt modelId="{3AC90C21-59AA-467F-AEC7-56623624171F}" type="sibTrans" cxnId="{68C22783-47D7-49FF-AFB8-232C738D5A4E}">
      <dgm:prSet/>
      <dgm:spPr/>
      <dgm:t>
        <a:bodyPr/>
        <a:lstStyle/>
        <a:p>
          <a:endParaRPr lang="en-US"/>
        </a:p>
      </dgm:t>
    </dgm:pt>
    <dgm:pt modelId="{5FC1C826-966C-4D13-A20F-25CB07753E1B}">
      <dgm:prSet/>
      <dgm:spPr/>
      <dgm:t>
        <a:bodyPr/>
        <a:lstStyle/>
        <a:p>
          <a:endParaRPr lang="en-US" dirty="0"/>
        </a:p>
      </dgm:t>
    </dgm:pt>
    <dgm:pt modelId="{D602C014-1DD3-46FB-86F5-CF7C7B6272A5}" type="parTrans" cxnId="{1CE81629-D9DB-40E4-9AC3-DDDC430F0211}">
      <dgm:prSet/>
      <dgm:spPr/>
      <dgm:t>
        <a:bodyPr/>
        <a:lstStyle/>
        <a:p>
          <a:endParaRPr lang="en-US"/>
        </a:p>
      </dgm:t>
    </dgm:pt>
    <dgm:pt modelId="{50F6AE76-3A8E-496E-8249-C568380FCFF5}" type="sibTrans" cxnId="{1CE81629-D9DB-40E4-9AC3-DDDC430F0211}">
      <dgm:prSet/>
      <dgm:spPr/>
      <dgm:t>
        <a:bodyPr/>
        <a:lstStyle/>
        <a:p>
          <a:endParaRPr lang="en-US"/>
        </a:p>
      </dgm:t>
    </dgm:pt>
    <dgm:pt modelId="{DB93BD51-9B47-4639-8E50-ECCB6147988D}">
      <dgm:prSet/>
      <dgm:spPr/>
      <dgm:t>
        <a:bodyPr/>
        <a:lstStyle/>
        <a:p>
          <a:r>
            <a:rPr lang="nl-NL" dirty="0"/>
            <a:t>Om 15.45 uur op de trap gezamenlijke afronding van de middag. </a:t>
          </a:r>
          <a:endParaRPr lang="en-US" dirty="0"/>
        </a:p>
      </dgm:t>
    </dgm:pt>
    <dgm:pt modelId="{F01323B0-3598-4DC0-929E-CFF0DFA073C5}" type="parTrans" cxnId="{2CEF44CA-25C2-4B15-88B7-6FEB0DBB565E}">
      <dgm:prSet/>
      <dgm:spPr/>
      <dgm:t>
        <a:bodyPr/>
        <a:lstStyle/>
        <a:p>
          <a:endParaRPr lang="en-US"/>
        </a:p>
      </dgm:t>
    </dgm:pt>
    <dgm:pt modelId="{601DF785-8F66-492B-8F62-4B8A3634623B}" type="sibTrans" cxnId="{2CEF44CA-25C2-4B15-88B7-6FEB0DBB565E}">
      <dgm:prSet/>
      <dgm:spPr/>
      <dgm:t>
        <a:bodyPr/>
        <a:lstStyle/>
        <a:p>
          <a:endParaRPr lang="en-US"/>
        </a:p>
      </dgm:t>
    </dgm:pt>
    <dgm:pt modelId="{682BEDD7-3FEF-4ED9-836A-946B9EA635D5}" type="pres">
      <dgm:prSet presAssocID="{48DC1CBC-EF8A-4178-8E8B-C9E6E2CB5707}" presName="linear" presStyleCnt="0">
        <dgm:presLayoutVars>
          <dgm:animLvl val="lvl"/>
          <dgm:resizeHandles val="exact"/>
        </dgm:presLayoutVars>
      </dgm:prSet>
      <dgm:spPr/>
    </dgm:pt>
    <dgm:pt modelId="{89A9CAA7-1D6E-48E6-B99A-81D2C01C8F8F}" type="pres">
      <dgm:prSet presAssocID="{7FFCC7AA-3B36-4352-ADC3-5C300661A64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F7AD8470-3497-404E-AF54-87AFABA13B6F}" type="pres">
      <dgm:prSet presAssocID="{2D70A50D-0629-4DCA-9622-A02A5804C550}" presName="spacer" presStyleCnt="0"/>
      <dgm:spPr/>
    </dgm:pt>
    <dgm:pt modelId="{6D0CBD59-2407-417E-A2AB-9EE2C68A1381}" type="pres">
      <dgm:prSet presAssocID="{BB9E09FE-A1F8-45B9-A7EE-0096E9C38885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68DC8BB7-113D-4287-9A15-F0620257CDF4}" type="pres">
      <dgm:prSet presAssocID="{9A234355-C818-43CB-8EE5-0A2FC802A6C1}" presName="spacer" presStyleCnt="0"/>
      <dgm:spPr/>
    </dgm:pt>
    <dgm:pt modelId="{F9927153-8F4B-472F-B79D-7D2F73DF770A}" type="pres">
      <dgm:prSet presAssocID="{5DFD9559-442B-4815-815B-93ECDF2293BE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819A6F65-EED3-4603-B9B7-786C0A30CF61}" type="pres">
      <dgm:prSet presAssocID="{773CE6DC-1B5D-4341-A85C-DC21F8CAAC35}" presName="spacer" presStyleCnt="0"/>
      <dgm:spPr/>
    </dgm:pt>
    <dgm:pt modelId="{E9B50368-E380-488D-9A3F-75A6BD28E74B}" type="pres">
      <dgm:prSet presAssocID="{60817F04-1515-4D6F-B8A9-28F732251C6A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B26D2E85-B01A-498A-AC6C-36BE42C3CBE4}" type="pres">
      <dgm:prSet presAssocID="{69FD5B93-660F-4A14-8CEE-43EE6EA5F554}" presName="spacer" presStyleCnt="0"/>
      <dgm:spPr/>
    </dgm:pt>
    <dgm:pt modelId="{25760787-25C0-4FE0-8C8F-8783EAE510A3}" type="pres">
      <dgm:prSet presAssocID="{994D76F3-090C-4AD8-8FB4-330B6C3D24BF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6FE2826E-2C34-4917-81D2-4EAF43AC04B3}" type="pres">
      <dgm:prSet presAssocID="{994D76F3-090C-4AD8-8FB4-330B6C3D24BF}" presName="childText" presStyleLbl="revTx" presStyleIdx="0" presStyleCnt="1">
        <dgm:presLayoutVars>
          <dgm:bulletEnabled val="1"/>
        </dgm:presLayoutVars>
      </dgm:prSet>
      <dgm:spPr/>
    </dgm:pt>
    <dgm:pt modelId="{7E911054-29D1-43B8-826E-ED86E088AB7B}" type="pres">
      <dgm:prSet presAssocID="{DB93BD51-9B47-4639-8E50-ECCB6147988D}" presName="parentText" presStyleLbl="node1" presStyleIdx="5" presStyleCnt="6" custLinFactNeighborX="-164" custLinFactNeighborY="-65308">
        <dgm:presLayoutVars>
          <dgm:chMax val="0"/>
          <dgm:bulletEnabled val="1"/>
        </dgm:presLayoutVars>
      </dgm:prSet>
      <dgm:spPr/>
    </dgm:pt>
  </dgm:ptLst>
  <dgm:cxnLst>
    <dgm:cxn modelId="{B993D01F-0122-45BE-AE0E-7ED84A2F45AC}" type="presOf" srcId="{48DC1CBC-EF8A-4178-8E8B-C9E6E2CB5707}" destId="{682BEDD7-3FEF-4ED9-836A-946B9EA635D5}" srcOrd="0" destOrd="0" presId="urn:microsoft.com/office/officeart/2005/8/layout/vList2"/>
    <dgm:cxn modelId="{1CE81629-D9DB-40E4-9AC3-DDDC430F0211}" srcId="{994D76F3-090C-4AD8-8FB4-330B6C3D24BF}" destId="{5FC1C826-966C-4D13-A20F-25CB07753E1B}" srcOrd="0" destOrd="0" parTransId="{D602C014-1DD3-46FB-86F5-CF7C7B6272A5}" sibTransId="{50F6AE76-3A8E-496E-8249-C568380FCFF5}"/>
    <dgm:cxn modelId="{87E87063-DA00-4CA6-B044-15E44CC70F84}" type="presOf" srcId="{994D76F3-090C-4AD8-8FB4-330B6C3D24BF}" destId="{25760787-25C0-4FE0-8C8F-8783EAE510A3}" srcOrd="0" destOrd="0" presId="urn:microsoft.com/office/officeart/2005/8/layout/vList2"/>
    <dgm:cxn modelId="{D162F54D-80F2-4550-B661-18DDC909757B}" type="presOf" srcId="{60817F04-1515-4D6F-B8A9-28F732251C6A}" destId="{E9B50368-E380-488D-9A3F-75A6BD28E74B}" srcOrd="0" destOrd="0" presId="urn:microsoft.com/office/officeart/2005/8/layout/vList2"/>
    <dgm:cxn modelId="{798FE14F-FA63-40AA-9F46-D5E7EDB5B76B}" type="presOf" srcId="{5DFD9559-442B-4815-815B-93ECDF2293BE}" destId="{F9927153-8F4B-472F-B79D-7D2F73DF770A}" srcOrd="0" destOrd="0" presId="urn:microsoft.com/office/officeart/2005/8/layout/vList2"/>
    <dgm:cxn modelId="{CFE97450-5130-41B8-A659-BF4B83FADAE4}" type="presOf" srcId="{BB9E09FE-A1F8-45B9-A7EE-0096E9C38885}" destId="{6D0CBD59-2407-417E-A2AB-9EE2C68A1381}" srcOrd="0" destOrd="0" presId="urn:microsoft.com/office/officeart/2005/8/layout/vList2"/>
    <dgm:cxn modelId="{D256117B-F2BC-4E74-A4D5-FD402179205B}" type="presOf" srcId="{DB93BD51-9B47-4639-8E50-ECCB6147988D}" destId="{7E911054-29D1-43B8-826E-ED86E088AB7B}" srcOrd="0" destOrd="0" presId="urn:microsoft.com/office/officeart/2005/8/layout/vList2"/>
    <dgm:cxn modelId="{68C22783-47D7-49FF-AFB8-232C738D5A4E}" srcId="{48DC1CBC-EF8A-4178-8E8B-C9E6E2CB5707}" destId="{994D76F3-090C-4AD8-8FB4-330B6C3D24BF}" srcOrd="4" destOrd="0" parTransId="{CB88ADEF-4722-4D59-92C5-CA031F1D5E0B}" sibTransId="{3AC90C21-59AA-467F-AEC7-56623624171F}"/>
    <dgm:cxn modelId="{A93F71A4-C614-44A0-92A8-4EA5E6CE038A}" srcId="{48DC1CBC-EF8A-4178-8E8B-C9E6E2CB5707}" destId="{60817F04-1515-4D6F-B8A9-28F732251C6A}" srcOrd="3" destOrd="0" parTransId="{ACC0674B-CCD5-485B-864A-445737DF1112}" sibTransId="{69FD5B93-660F-4A14-8CEE-43EE6EA5F554}"/>
    <dgm:cxn modelId="{C730F1B2-4B10-4AFB-B179-94324CC18394}" srcId="{48DC1CBC-EF8A-4178-8E8B-C9E6E2CB5707}" destId="{5DFD9559-442B-4815-815B-93ECDF2293BE}" srcOrd="2" destOrd="0" parTransId="{7DC82A1A-E4B3-48AC-93A5-BD817C720C1A}" sibTransId="{773CE6DC-1B5D-4341-A85C-DC21F8CAAC35}"/>
    <dgm:cxn modelId="{F2F2F3BB-2396-4D90-AE43-F9382C37C2E6}" type="presOf" srcId="{5FC1C826-966C-4D13-A20F-25CB07753E1B}" destId="{6FE2826E-2C34-4917-81D2-4EAF43AC04B3}" srcOrd="0" destOrd="0" presId="urn:microsoft.com/office/officeart/2005/8/layout/vList2"/>
    <dgm:cxn modelId="{E88B8EC1-39FF-4874-9BE7-163CE591F9A0}" srcId="{48DC1CBC-EF8A-4178-8E8B-C9E6E2CB5707}" destId="{7FFCC7AA-3B36-4352-ADC3-5C300661A643}" srcOrd="0" destOrd="0" parTransId="{79D21110-2EA5-40A9-A9E4-C5530BCB2247}" sibTransId="{2D70A50D-0629-4DCA-9622-A02A5804C550}"/>
    <dgm:cxn modelId="{2CEF44CA-25C2-4B15-88B7-6FEB0DBB565E}" srcId="{48DC1CBC-EF8A-4178-8E8B-C9E6E2CB5707}" destId="{DB93BD51-9B47-4639-8E50-ECCB6147988D}" srcOrd="5" destOrd="0" parTransId="{F01323B0-3598-4DC0-929E-CFF0DFA073C5}" sibTransId="{601DF785-8F66-492B-8F62-4B8A3634623B}"/>
    <dgm:cxn modelId="{1B99D5EA-01BA-464E-94EE-D1CFDBB26936}" type="presOf" srcId="{7FFCC7AA-3B36-4352-ADC3-5C300661A643}" destId="{89A9CAA7-1D6E-48E6-B99A-81D2C01C8F8F}" srcOrd="0" destOrd="0" presId="urn:microsoft.com/office/officeart/2005/8/layout/vList2"/>
    <dgm:cxn modelId="{F33730EF-FB82-4A11-AB0D-975824224F4E}" srcId="{48DC1CBC-EF8A-4178-8E8B-C9E6E2CB5707}" destId="{BB9E09FE-A1F8-45B9-A7EE-0096E9C38885}" srcOrd="1" destOrd="0" parTransId="{72C9B795-F9C3-4815-846B-7A1508F857FF}" sibTransId="{9A234355-C818-43CB-8EE5-0A2FC802A6C1}"/>
    <dgm:cxn modelId="{B91298C4-A497-4568-88B3-9E215B11E2EF}" type="presParOf" srcId="{682BEDD7-3FEF-4ED9-836A-946B9EA635D5}" destId="{89A9CAA7-1D6E-48E6-B99A-81D2C01C8F8F}" srcOrd="0" destOrd="0" presId="urn:microsoft.com/office/officeart/2005/8/layout/vList2"/>
    <dgm:cxn modelId="{B5D1C484-266D-4E06-BDA7-0F95197BEDD7}" type="presParOf" srcId="{682BEDD7-3FEF-4ED9-836A-946B9EA635D5}" destId="{F7AD8470-3497-404E-AF54-87AFABA13B6F}" srcOrd="1" destOrd="0" presId="urn:microsoft.com/office/officeart/2005/8/layout/vList2"/>
    <dgm:cxn modelId="{9C410B8F-7FAF-48B9-AC93-A756962E5795}" type="presParOf" srcId="{682BEDD7-3FEF-4ED9-836A-946B9EA635D5}" destId="{6D0CBD59-2407-417E-A2AB-9EE2C68A1381}" srcOrd="2" destOrd="0" presId="urn:microsoft.com/office/officeart/2005/8/layout/vList2"/>
    <dgm:cxn modelId="{3E7456D3-D02E-4C67-BB3E-B6D7F036E203}" type="presParOf" srcId="{682BEDD7-3FEF-4ED9-836A-946B9EA635D5}" destId="{68DC8BB7-113D-4287-9A15-F0620257CDF4}" srcOrd="3" destOrd="0" presId="urn:microsoft.com/office/officeart/2005/8/layout/vList2"/>
    <dgm:cxn modelId="{B6AAB5CA-83F3-4763-B0DB-8BB05C3C9149}" type="presParOf" srcId="{682BEDD7-3FEF-4ED9-836A-946B9EA635D5}" destId="{F9927153-8F4B-472F-B79D-7D2F73DF770A}" srcOrd="4" destOrd="0" presId="urn:microsoft.com/office/officeart/2005/8/layout/vList2"/>
    <dgm:cxn modelId="{6EB2AB75-3BF8-4B78-8B0D-FB39E0F215BB}" type="presParOf" srcId="{682BEDD7-3FEF-4ED9-836A-946B9EA635D5}" destId="{819A6F65-EED3-4603-B9B7-786C0A30CF61}" srcOrd="5" destOrd="0" presId="urn:microsoft.com/office/officeart/2005/8/layout/vList2"/>
    <dgm:cxn modelId="{AC79DB04-73DC-4299-92E3-A7186DA46C52}" type="presParOf" srcId="{682BEDD7-3FEF-4ED9-836A-946B9EA635D5}" destId="{E9B50368-E380-488D-9A3F-75A6BD28E74B}" srcOrd="6" destOrd="0" presId="urn:microsoft.com/office/officeart/2005/8/layout/vList2"/>
    <dgm:cxn modelId="{0F389B8D-F13B-441E-9114-B698DF0FD66B}" type="presParOf" srcId="{682BEDD7-3FEF-4ED9-836A-946B9EA635D5}" destId="{B26D2E85-B01A-498A-AC6C-36BE42C3CBE4}" srcOrd="7" destOrd="0" presId="urn:microsoft.com/office/officeart/2005/8/layout/vList2"/>
    <dgm:cxn modelId="{49251458-4472-48C1-837F-E53376351C71}" type="presParOf" srcId="{682BEDD7-3FEF-4ED9-836A-946B9EA635D5}" destId="{25760787-25C0-4FE0-8C8F-8783EAE510A3}" srcOrd="8" destOrd="0" presId="urn:microsoft.com/office/officeart/2005/8/layout/vList2"/>
    <dgm:cxn modelId="{4D28790C-A638-4BAB-9DC1-F04FD6E0934A}" type="presParOf" srcId="{682BEDD7-3FEF-4ED9-836A-946B9EA635D5}" destId="{6FE2826E-2C34-4917-81D2-4EAF43AC04B3}" srcOrd="9" destOrd="0" presId="urn:microsoft.com/office/officeart/2005/8/layout/vList2"/>
    <dgm:cxn modelId="{E3C75A32-0E3E-4722-BB6F-5EEDE93ABDC3}" type="presParOf" srcId="{682BEDD7-3FEF-4ED9-836A-946B9EA635D5}" destId="{7E911054-29D1-43B8-826E-ED86E088AB7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5B51FF-6814-4EF3-80F4-4641CED1F874}" type="doc">
      <dgm:prSet loTypeId="urn:microsoft.com/office/officeart/2005/8/layout/bProcess2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F2FDAB2-E77B-483C-9DB6-BE12333676B5}">
      <dgm:prSet/>
      <dgm:spPr/>
      <dgm:t>
        <a:bodyPr/>
        <a:lstStyle/>
        <a:p>
          <a:r>
            <a:rPr lang="nl-NL" dirty="0"/>
            <a:t>Dus nu aan de slag met deze opdracht </a:t>
          </a:r>
        </a:p>
        <a:p>
          <a:r>
            <a:rPr lang="nl-NL" dirty="0"/>
            <a:t> </a:t>
          </a:r>
          <a:endParaRPr lang="en-US" dirty="0"/>
        </a:p>
      </dgm:t>
    </dgm:pt>
    <dgm:pt modelId="{C7810DE1-01DD-4916-8A70-BDA185689ACD}" type="parTrans" cxnId="{C089D8BC-85E9-4E7B-96A3-4027466F4698}">
      <dgm:prSet/>
      <dgm:spPr/>
      <dgm:t>
        <a:bodyPr/>
        <a:lstStyle/>
        <a:p>
          <a:endParaRPr lang="en-US"/>
        </a:p>
      </dgm:t>
    </dgm:pt>
    <dgm:pt modelId="{E3ECD0BE-B6F9-4B67-8D23-5F1A7D4B6D78}" type="sibTrans" cxnId="{C089D8BC-85E9-4E7B-96A3-4027466F4698}">
      <dgm:prSet/>
      <dgm:spPr/>
      <dgm:t>
        <a:bodyPr/>
        <a:lstStyle/>
        <a:p>
          <a:endParaRPr lang="en-US"/>
        </a:p>
      </dgm:t>
    </dgm:pt>
    <dgm:pt modelId="{2A3F14BB-BFB8-4B80-B7A4-E8E364C043F1}">
      <dgm:prSet custT="1"/>
      <dgm:spPr/>
      <dgm:t>
        <a:bodyPr/>
        <a:lstStyle/>
        <a:p>
          <a:endParaRPr lang="en-US" sz="2400" dirty="0"/>
        </a:p>
      </dgm:t>
    </dgm:pt>
    <dgm:pt modelId="{50E8E630-D90E-4981-996C-E4641E5AD6D3}" type="parTrans" cxnId="{36636CC3-04B9-47F6-90F8-9FEFC64C3F94}">
      <dgm:prSet/>
      <dgm:spPr/>
      <dgm:t>
        <a:bodyPr/>
        <a:lstStyle/>
        <a:p>
          <a:endParaRPr lang="en-US"/>
        </a:p>
      </dgm:t>
    </dgm:pt>
    <dgm:pt modelId="{32B8B162-5413-422D-BC48-E2B0AD869F37}" type="sibTrans" cxnId="{36636CC3-04B9-47F6-90F8-9FEFC64C3F94}">
      <dgm:prSet/>
      <dgm:spPr/>
      <dgm:t>
        <a:bodyPr/>
        <a:lstStyle/>
        <a:p>
          <a:endParaRPr lang="en-US"/>
        </a:p>
      </dgm:t>
    </dgm:pt>
    <dgm:pt modelId="{B8B83745-5A08-451A-A5FC-1777BC98F27C}">
      <dgm:prSet custT="1"/>
      <dgm:spPr/>
      <dgm:t>
        <a:bodyPr/>
        <a:lstStyle/>
        <a:p>
          <a:r>
            <a:rPr lang="nl-NL" sz="2000" dirty="0"/>
            <a:t>Kritisch kijken naar planning fase 2</a:t>
          </a:r>
          <a:endParaRPr lang="en-US" sz="2000" dirty="0"/>
        </a:p>
      </dgm:t>
    </dgm:pt>
    <dgm:pt modelId="{DAC9B0FA-8FEB-43E4-A97D-F145466A0E7D}" type="parTrans" cxnId="{30E2B5DD-3208-44C1-8B62-8817C5AC3C9C}">
      <dgm:prSet/>
      <dgm:spPr/>
      <dgm:t>
        <a:bodyPr/>
        <a:lstStyle/>
        <a:p>
          <a:endParaRPr lang="en-US"/>
        </a:p>
      </dgm:t>
    </dgm:pt>
    <dgm:pt modelId="{0961FBE2-020F-4DF7-AEF8-74D5282CB12F}" type="sibTrans" cxnId="{30E2B5DD-3208-44C1-8B62-8817C5AC3C9C}">
      <dgm:prSet/>
      <dgm:spPr/>
      <dgm:t>
        <a:bodyPr/>
        <a:lstStyle/>
        <a:p>
          <a:endParaRPr lang="en-US"/>
        </a:p>
      </dgm:t>
    </dgm:pt>
    <dgm:pt modelId="{10B9AD82-A3EA-49A2-8408-75F19158F64F}">
      <dgm:prSet custT="1"/>
      <dgm:spPr/>
      <dgm:t>
        <a:bodyPr/>
        <a:lstStyle/>
        <a:p>
          <a:r>
            <a:rPr lang="nl-NL" sz="2000" dirty="0"/>
            <a:t>Kritisch kijken naar ‘plan voor de toekomst van de community’</a:t>
          </a:r>
          <a:endParaRPr lang="en-US" sz="2000" dirty="0"/>
        </a:p>
      </dgm:t>
    </dgm:pt>
    <dgm:pt modelId="{0AE887B1-2F5B-4166-A14E-E6D783412403}" type="parTrans" cxnId="{9AA56383-7581-47B4-A9EB-4AADA6623A55}">
      <dgm:prSet/>
      <dgm:spPr/>
      <dgm:t>
        <a:bodyPr/>
        <a:lstStyle/>
        <a:p>
          <a:endParaRPr lang="en-US"/>
        </a:p>
      </dgm:t>
    </dgm:pt>
    <dgm:pt modelId="{00405F4E-7EE9-46CE-AD92-6FD0669FEB6D}" type="sibTrans" cxnId="{9AA56383-7581-47B4-A9EB-4AADA6623A55}">
      <dgm:prSet/>
      <dgm:spPr/>
      <dgm:t>
        <a:bodyPr/>
        <a:lstStyle/>
        <a:p>
          <a:endParaRPr lang="en-US"/>
        </a:p>
      </dgm:t>
    </dgm:pt>
    <dgm:pt modelId="{9EBC71BD-B6BC-41F4-83EC-D609EAE31270}">
      <dgm:prSet custT="1"/>
      <dgm:spPr/>
      <dgm:t>
        <a:bodyPr/>
        <a:lstStyle/>
        <a:p>
          <a:r>
            <a:rPr lang="nl-NL" sz="2000" dirty="0"/>
            <a:t>Werken aan Communicatie plan</a:t>
          </a:r>
          <a:endParaRPr lang="en-US" sz="2000" dirty="0"/>
        </a:p>
      </dgm:t>
    </dgm:pt>
    <dgm:pt modelId="{CA44A17E-E480-42C5-B1F6-B6244C08F0AB}" type="parTrans" cxnId="{576EF00E-6188-4102-BE55-34F91C82162F}">
      <dgm:prSet/>
      <dgm:spPr/>
      <dgm:t>
        <a:bodyPr/>
        <a:lstStyle/>
        <a:p>
          <a:endParaRPr lang="en-US"/>
        </a:p>
      </dgm:t>
    </dgm:pt>
    <dgm:pt modelId="{9729AA51-6314-4FE5-A436-3CD291ED1AAC}" type="sibTrans" cxnId="{576EF00E-6188-4102-BE55-34F91C82162F}">
      <dgm:prSet/>
      <dgm:spPr/>
      <dgm:t>
        <a:bodyPr/>
        <a:lstStyle/>
        <a:p>
          <a:endParaRPr lang="en-US"/>
        </a:p>
      </dgm:t>
    </dgm:pt>
    <dgm:pt modelId="{2182E0EC-7F3C-42A0-B590-9A05C9B62754}">
      <dgm:prSet custT="1"/>
      <dgm:spPr/>
      <dgm:t>
        <a:bodyPr/>
        <a:lstStyle/>
        <a:p>
          <a:r>
            <a:rPr lang="nl-NL" sz="2000" dirty="0"/>
            <a:t>Werken aan draaiboek bijeenkomst &gt; datum van bijeenkomst aan ons laten weten!</a:t>
          </a:r>
          <a:endParaRPr lang="en-US" sz="2000" dirty="0"/>
        </a:p>
      </dgm:t>
    </dgm:pt>
    <dgm:pt modelId="{60AEA7D7-71AD-464D-B7E0-393462C9802C}" type="parTrans" cxnId="{9E7989EF-9D9D-4935-BC38-882B1CC53F07}">
      <dgm:prSet/>
      <dgm:spPr/>
      <dgm:t>
        <a:bodyPr/>
        <a:lstStyle/>
        <a:p>
          <a:endParaRPr lang="en-US"/>
        </a:p>
      </dgm:t>
    </dgm:pt>
    <dgm:pt modelId="{77DC15AF-03AE-44DC-A214-599D3FE2B84B}" type="sibTrans" cxnId="{9E7989EF-9D9D-4935-BC38-882B1CC53F07}">
      <dgm:prSet/>
      <dgm:spPr/>
      <dgm:t>
        <a:bodyPr/>
        <a:lstStyle/>
        <a:p>
          <a:endParaRPr lang="en-US"/>
        </a:p>
      </dgm:t>
    </dgm:pt>
    <dgm:pt modelId="{A0851DCF-B70F-41FE-912D-BAD4AFDCE6EC}">
      <dgm:prSet custT="1"/>
      <dgm:spPr/>
      <dgm:t>
        <a:bodyPr/>
        <a:lstStyle/>
        <a:p>
          <a:r>
            <a:rPr lang="nl-NL" sz="2000" dirty="0"/>
            <a:t>Werken aan LA 1 en LA 2</a:t>
          </a:r>
          <a:endParaRPr lang="en-US" sz="2000" dirty="0"/>
        </a:p>
      </dgm:t>
    </dgm:pt>
    <dgm:pt modelId="{D1B70655-1897-46B7-8FFC-3FF76DBF11A9}" type="parTrans" cxnId="{907FD4F3-9EC9-4272-8071-DB5E04A7BF79}">
      <dgm:prSet/>
      <dgm:spPr/>
      <dgm:t>
        <a:bodyPr/>
        <a:lstStyle/>
        <a:p>
          <a:endParaRPr lang="en-US"/>
        </a:p>
      </dgm:t>
    </dgm:pt>
    <dgm:pt modelId="{B681324B-2021-4546-9A4D-7144BA6B36B5}" type="sibTrans" cxnId="{907FD4F3-9EC9-4272-8071-DB5E04A7BF79}">
      <dgm:prSet/>
      <dgm:spPr/>
      <dgm:t>
        <a:bodyPr/>
        <a:lstStyle/>
        <a:p>
          <a:endParaRPr lang="en-US"/>
        </a:p>
      </dgm:t>
    </dgm:pt>
    <dgm:pt modelId="{10298AB9-00D3-4A39-B604-9AAE1520E8E3}" type="pres">
      <dgm:prSet presAssocID="{0C5B51FF-6814-4EF3-80F4-4641CED1F874}" presName="diagram" presStyleCnt="0">
        <dgm:presLayoutVars>
          <dgm:dir/>
          <dgm:resizeHandles/>
        </dgm:presLayoutVars>
      </dgm:prSet>
      <dgm:spPr/>
    </dgm:pt>
    <dgm:pt modelId="{7B73039F-53F6-43ED-84F2-82DDA22011D1}" type="pres">
      <dgm:prSet presAssocID="{2F2FDAB2-E77B-483C-9DB6-BE12333676B5}" presName="firstNode" presStyleLbl="node1" presStyleIdx="0" presStyleCnt="2">
        <dgm:presLayoutVars>
          <dgm:bulletEnabled val="1"/>
        </dgm:presLayoutVars>
      </dgm:prSet>
      <dgm:spPr/>
    </dgm:pt>
    <dgm:pt modelId="{30A6B9C1-7B2D-4D2E-A8ED-DF25E89F34B0}" type="pres">
      <dgm:prSet presAssocID="{E3ECD0BE-B6F9-4B67-8D23-5F1A7D4B6D78}" presName="sibTrans" presStyleLbl="sibTrans2D1" presStyleIdx="0" presStyleCnt="1"/>
      <dgm:spPr/>
    </dgm:pt>
    <dgm:pt modelId="{3F644914-9D02-44B7-83D9-BFA5A513E687}" type="pres">
      <dgm:prSet presAssocID="{2A3F14BB-BFB8-4B80-B7A4-E8E364C043F1}" presName="lastNode" presStyleLbl="node1" presStyleIdx="1" presStyleCnt="2" custScaleX="126051" custScaleY="105632">
        <dgm:presLayoutVars>
          <dgm:bulletEnabled val="1"/>
        </dgm:presLayoutVars>
      </dgm:prSet>
      <dgm:spPr/>
    </dgm:pt>
  </dgm:ptLst>
  <dgm:cxnLst>
    <dgm:cxn modelId="{576EF00E-6188-4102-BE55-34F91C82162F}" srcId="{2A3F14BB-BFB8-4B80-B7A4-E8E364C043F1}" destId="{9EBC71BD-B6BC-41F4-83EC-D609EAE31270}" srcOrd="2" destOrd="0" parTransId="{CA44A17E-E480-42C5-B1F6-B6244C08F0AB}" sibTransId="{9729AA51-6314-4FE5-A436-3CD291ED1AAC}"/>
    <dgm:cxn modelId="{50B1353D-EEFC-46F3-8EA2-936B17990023}" type="presOf" srcId="{2182E0EC-7F3C-42A0-B590-9A05C9B62754}" destId="{3F644914-9D02-44B7-83D9-BFA5A513E687}" srcOrd="0" destOrd="4" presId="urn:microsoft.com/office/officeart/2005/8/layout/bProcess2"/>
    <dgm:cxn modelId="{30436440-6862-4982-8E55-5A1B4BBE9D86}" type="presOf" srcId="{A0851DCF-B70F-41FE-912D-BAD4AFDCE6EC}" destId="{3F644914-9D02-44B7-83D9-BFA5A513E687}" srcOrd="0" destOrd="5" presId="urn:microsoft.com/office/officeart/2005/8/layout/bProcess2"/>
    <dgm:cxn modelId="{AAA6FB64-9275-4007-9CC3-924BFB22E94D}" type="presOf" srcId="{9EBC71BD-B6BC-41F4-83EC-D609EAE31270}" destId="{3F644914-9D02-44B7-83D9-BFA5A513E687}" srcOrd="0" destOrd="3" presId="urn:microsoft.com/office/officeart/2005/8/layout/bProcess2"/>
    <dgm:cxn modelId="{96DEF547-A6F0-4FC8-9E15-3D14971F632F}" type="presOf" srcId="{10B9AD82-A3EA-49A2-8408-75F19158F64F}" destId="{3F644914-9D02-44B7-83D9-BFA5A513E687}" srcOrd="0" destOrd="2" presId="urn:microsoft.com/office/officeart/2005/8/layout/bProcess2"/>
    <dgm:cxn modelId="{9AA56383-7581-47B4-A9EB-4AADA6623A55}" srcId="{2A3F14BB-BFB8-4B80-B7A4-E8E364C043F1}" destId="{10B9AD82-A3EA-49A2-8408-75F19158F64F}" srcOrd="1" destOrd="0" parTransId="{0AE887B1-2F5B-4166-A14E-E6D783412403}" sibTransId="{00405F4E-7EE9-46CE-AD92-6FD0669FEB6D}"/>
    <dgm:cxn modelId="{4A77DC83-7965-4529-867E-142DA8506BF8}" type="presOf" srcId="{2F2FDAB2-E77B-483C-9DB6-BE12333676B5}" destId="{7B73039F-53F6-43ED-84F2-82DDA22011D1}" srcOrd="0" destOrd="0" presId="urn:microsoft.com/office/officeart/2005/8/layout/bProcess2"/>
    <dgm:cxn modelId="{1A2A8DB8-6169-47B8-9A68-3B962DB3237E}" type="presOf" srcId="{2A3F14BB-BFB8-4B80-B7A4-E8E364C043F1}" destId="{3F644914-9D02-44B7-83D9-BFA5A513E687}" srcOrd="0" destOrd="0" presId="urn:microsoft.com/office/officeart/2005/8/layout/bProcess2"/>
    <dgm:cxn modelId="{C089D8BC-85E9-4E7B-96A3-4027466F4698}" srcId="{0C5B51FF-6814-4EF3-80F4-4641CED1F874}" destId="{2F2FDAB2-E77B-483C-9DB6-BE12333676B5}" srcOrd="0" destOrd="0" parTransId="{C7810DE1-01DD-4916-8A70-BDA185689ACD}" sibTransId="{E3ECD0BE-B6F9-4B67-8D23-5F1A7D4B6D78}"/>
    <dgm:cxn modelId="{36636CC3-04B9-47F6-90F8-9FEFC64C3F94}" srcId="{0C5B51FF-6814-4EF3-80F4-4641CED1F874}" destId="{2A3F14BB-BFB8-4B80-B7A4-E8E364C043F1}" srcOrd="1" destOrd="0" parTransId="{50E8E630-D90E-4981-996C-E4641E5AD6D3}" sibTransId="{32B8B162-5413-422D-BC48-E2B0AD869F37}"/>
    <dgm:cxn modelId="{AE097FCC-27B9-47E9-AE4E-3B17B0751336}" type="presOf" srcId="{E3ECD0BE-B6F9-4B67-8D23-5F1A7D4B6D78}" destId="{30A6B9C1-7B2D-4D2E-A8ED-DF25E89F34B0}" srcOrd="0" destOrd="0" presId="urn:microsoft.com/office/officeart/2005/8/layout/bProcess2"/>
    <dgm:cxn modelId="{B2F282D9-22C4-4AF6-A5FF-5E28AFC5BBFD}" type="presOf" srcId="{B8B83745-5A08-451A-A5FC-1777BC98F27C}" destId="{3F644914-9D02-44B7-83D9-BFA5A513E687}" srcOrd="0" destOrd="1" presId="urn:microsoft.com/office/officeart/2005/8/layout/bProcess2"/>
    <dgm:cxn modelId="{30E2B5DD-3208-44C1-8B62-8817C5AC3C9C}" srcId="{2A3F14BB-BFB8-4B80-B7A4-E8E364C043F1}" destId="{B8B83745-5A08-451A-A5FC-1777BC98F27C}" srcOrd="0" destOrd="0" parTransId="{DAC9B0FA-8FEB-43E4-A97D-F145466A0E7D}" sibTransId="{0961FBE2-020F-4DF7-AEF8-74D5282CB12F}"/>
    <dgm:cxn modelId="{59C9ECE2-8A96-4413-8221-FCF80348EDA1}" type="presOf" srcId="{0C5B51FF-6814-4EF3-80F4-4641CED1F874}" destId="{10298AB9-00D3-4A39-B604-9AAE1520E8E3}" srcOrd="0" destOrd="0" presId="urn:microsoft.com/office/officeart/2005/8/layout/bProcess2"/>
    <dgm:cxn modelId="{9E7989EF-9D9D-4935-BC38-882B1CC53F07}" srcId="{2A3F14BB-BFB8-4B80-B7A4-E8E364C043F1}" destId="{2182E0EC-7F3C-42A0-B590-9A05C9B62754}" srcOrd="3" destOrd="0" parTransId="{60AEA7D7-71AD-464D-B7E0-393462C9802C}" sibTransId="{77DC15AF-03AE-44DC-A214-599D3FE2B84B}"/>
    <dgm:cxn modelId="{907FD4F3-9EC9-4272-8071-DB5E04A7BF79}" srcId="{2A3F14BB-BFB8-4B80-B7A4-E8E364C043F1}" destId="{A0851DCF-B70F-41FE-912D-BAD4AFDCE6EC}" srcOrd="4" destOrd="0" parTransId="{D1B70655-1897-46B7-8FFC-3FF76DBF11A9}" sibTransId="{B681324B-2021-4546-9A4D-7144BA6B36B5}"/>
    <dgm:cxn modelId="{20C1357F-6A66-4854-B121-D41AEF6E56D9}" type="presParOf" srcId="{10298AB9-00D3-4A39-B604-9AAE1520E8E3}" destId="{7B73039F-53F6-43ED-84F2-82DDA22011D1}" srcOrd="0" destOrd="0" presId="urn:microsoft.com/office/officeart/2005/8/layout/bProcess2"/>
    <dgm:cxn modelId="{B0F355D9-7957-481F-887A-A80AAF7E4411}" type="presParOf" srcId="{10298AB9-00D3-4A39-B604-9AAE1520E8E3}" destId="{30A6B9C1-7B2D-4D2E-A8ED-DF25E89F34B0}" srcOrd="1" destOrd="0" presId="urn:microsoft.com/office/officeart/2005/8/layout/bProcess2"/>
    <dgm:cxn modelId="{F76C4BD8-6711-4401-B209-16B57A5FACD3}" type="presParOf" srcId="{10298AB9-00D3-4A39-B604-9AAE1520E8E3}" destId="{3F644914-9D02-44B7-83D9-BFA5A513E687}" srcOrd="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A9CAA7-1D6E-48E6-B99A-81D2C01C8F8F}">
      <dsp:nvSpPr>
        <dsp:cNvPr id="0" name=""/>
        <dsp:cNvSpPr/>
      </dsp:nvSpPr>
      <dsp:spPr>
        <a:xfrm>
          <a:off x="0" y="15588"/>
          <a:ext cx="6266011" cy="72247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Belangen en conflicten; hoe ga je daar mee om? </a:t>
          </a:r>
          <a:endParaRPr lang="en-US" sz="1900" kern="1200"/>
        </a:p>
      </dsp:txBody>
      <dsp:txXfrm>
        <a:off x="35268" y="50856"/>
        <a:ext cx="6195475" cy="651938"/>
      </dsp:txXfrm>
    </dsp:sp>
    <dsp:sp modelId="{6D0CBD59-2407-417E-A2AB-9EE2C68A1381}">
      <dsp:nvSpPr>
        <dsp:cNvPr id="0" name=""/>
        <dsp:cNvSpPr/>
      </dsp:nvSpPr>
      <dsp:spPr>
        <a:xfrm>
          <a:off x="0" y="792783"/>
          <a:ext cx="6266011" cy="722474"/>
        </a:xfrm>
        <a:prstGeom prst="roundRect">
          <a:avLst/>
        </a:prstGeom>
        <a:gradFill rotWithShape="0">
          <a:gsLst>
            <a:gs pos="0">
              <a:schemeClr val="accent2">
                <a:hueOff val="4018058"/>
                <a:satOff val="-133"/>
                <a:lumOff val="1412"/>
                <a:alphaOff val="0"/>
                <a:tint val="96000"/>
                <a:lumMod val="104000"/>
              </a:schemeClr>
            </a:gs>
            <a:gs pos="100000">
              <a:schemeClr val="accent2">
                <a:hueOff val="4018058"/>
                <a:satOff val="-133"/>
                <a:lumOff val="1412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Aan de slag met bijbehorende opdracht. </a:t>
          </a:r>
          <a:endParaRPr lang="en-US" sz="1900" kern="1200"/>
        </a:p>
      </dsp:txBody>
      <dsp:txXfrm>
        <a:off x="35268" y="828051"/>
        <a:ext cx="6195475" cy="651938"/>
      </dsp:txXfrm>
    </dsp:sp>
    <dsp:sp modelId="{F9927153-8F4B-472F-B79D-7D2F73DF770A}">
      <dsp:nvSpPr>
        <dsp:cNvPr id="0" name=""/>
        <dsp:cNvSpPr/>
      </dsp:nvSpPr>
      <dsp:spPr>
        <a:xfrm>
          <a:off x="0" y="1569978"/>
          <a:ext cx="6266011" cy="722474"/>
        </a:xfrm>
        <a:prstGeom prst="roundRect">
          <a:avLst/>
        </a:prstGeom>
        <a:gradFill rotWithShape="0">
          <a:gsLst>
            <a:gs pos="0">
              <a:schemeClr val="accent2">
                <a:hueOff val="8036116"/>
                <a:satOff val="-266"/>
                <a:lumOff val="2824"/>
                <a:alphaOff val="0"/>
                <a:tint val="96000"/>
                <a:lumMod val="104000"/>
              </a:schemeClr>
            </a:gs>
            <a:gs pos="100000">
              <a:schemeClr val="accent2">
                <a:hueOff val="8036116"/>
                <a:satOff val="-266"/>
                <a:lumOff val="2824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Doorwerken aan het communicatieplan en voorbereiden gesprek met Stijn en Thomas vanmiddag! </a:t>
          </a:r>
          <a:endParaRPr lang="en-US" sz="1900" kern="1200"/>
        </a:p>
      </dsp:txBody>
      <dsp:txXfrm>
        <a:off x="35268" y="1605246"/>
        <a:ext cx="6195475" cy="651938"/>
      </dsp:txXfrm>
    </dsp:sp>
    <dsp:sp modelId="{E9B50368-E380-488D-9A3F-75A6BD28E74B}">
      <dsp:nvSpPr>
        <dsp:cNvPr id="0" name=""/>
        <dsp:cNvSpPr/>
      </dsp:nvSpPr>
      <dsp:spPr>
        <a:xfrm>
          <a:off x="0" y="2347173"/>
          <a:ext cx="6266011" cy="722474"/>
        </a:xfrm>
        <a:prstGeom prst="roundRect">
          <a:avLst/>
        </a:prstGeom>
        <a:gradFill rotWithShape="0">
          <a:gsLst>
            <a:gs pos="0">
              <a:schemeClr val="accent2">
                <a:hueOff val="12054174"/>
                <a:satOff val="-398"/>
                <a:lumOff val="4236"/>
                <a:alphaOff val="0"/>
                <a:tint val="96000"/>
                <a:lumMod val="104000"/>
              </a:schemeClr>
            </a:gs>
            <a:gs pos="100000">
              <a:schemeClr val="accent2">
                <a:hueOff val="12054174"/>
                <a:satOff val="-398"/>
                <a:lumOff val="4236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Lunch</a:t>
          </a:r>
          <a:endParaRPr lang="en-US" sz="1900" kern="1200"/>
        </a:p>
      </dsp:txBody>
      <dsp:txXfrm>
        <a:off x="35268" y="2382441"/>
        <a:ext cx="6195475" cy="651938"/>
      </dsp:txXfrm>
    </dsp:sp>
    <dsp:sp modelId="{25760787-25C0-4FE0-8C8F-8783EAE510A3}">
      <dsp:nvSpPr>
        <dsp:cNvPr id="0" name=""/>
        <dsp:cNvSpPr/>
      </dsp:nvSpPr>
      <dsp:spPr>
        <a:xfrm>
          <a:off x="0" y="3124368"/>
          <a:ext cx="6266011" cy="722474"/>
        </a:xfrm>
        <a:prstGeom prst="roundRect">
          <a:avLst/>
        </a:prstGeom>
        <a:gradFill rotWithShape="0">
          <a:gsLst>
            <a:gs pos="0">
              <a:schemeClr val="accent2">
                <a:hueOff val="16072233"/>
                <a:satOff val="-531"/>
                <a:lumOff val="5648"/>
                <a:alphaOff val="0"/>
                <a:tint val="96000"/>
                <a:lumMod val="104000"/>
              </a:schemeClr>
            </a:gs>
            <a:gs pos="100000">
              <a:schemeClr val="accent2">
                <a:hueOff val="16072233"/>
                <a:satOff val="-531"/>
                <a:lumOff val="5648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Om 12.45 even verzamelen op de trap voor aanwezigheid. Daarna gesprekken over Communicatieplannen per groep.</a:t>
          </a:r>
          <a:endParaRPr lang="en-US" sz="1900" kern="1200" dirty="0"/>
        </a:p>
      </dsp:txBody>
      <dsp:txXfrm>
        <a:off x="35268" y="3159636"/>
        <a:ext cx="6195475" cy="651938"/>
      </dsp:txXfrm>
    </dsp:sp>
    <dsp:sp modelId="{6FE2826E-2C34-4917-81D2-4EAF43AC04B3}">
      <dsp:nvSpPr>
        <dsp:cNvPr id="0" name=""/>
        <dsp:cNvSpPr/>
      </dsp:nvSpPr>
      <dsp:spPr>
        <a:xfrm>
          <a:off x="0" y="3846843"/>
          <a:ext cx="6266011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946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500" kern="1200" dirty="0"/>
        </a:p>
      </dsp:txBody>
      <dsp:txXfrm>
        <a:off x="0" y="3846843"/>
        <a:ext cx="6266011" cy="314640"/>
      </dsp:txXfrm>
    </dsp:sp>
    <dsp:sp modelId="{7E911054-29D1-43B8-826E-ED86E088AB7B}">
      <dsp:nvSpPr>
        <dsp:cNvPr id="0" name=""/>
        <dsp:cNvSpPr/>
      </dsp:nvSpPr>
      <dsp:spPr>
        <a:xfrm>
          <a:off x="0" y="3955998"/>
          <a:ext cx="6266011" cy="722474"/>
        </a:xfrm>
        <a:prstGeom prst="roundRect">
          <a:avLst/>
        </a:prstGeom>
        <a:gradFill rotWithShape="0">
          <a:gsLst>
            <a:gs pos="0">
              <a:schemeClr val="accent2">
                <a:hueOff val="20090290"/>
                <a:satOff val="-664"/>
                <a:lumOff val="7060"/>
                <a:alphaOff val="0"/>
                <a:tint val="96000"/>
                <a:lumMod val="104000"/>
              </a:schemeClr>
            </a:gs>
            <a:gs pos="100000">
              <a:schemeClr val="accent2">
                <a:hueOff val="20090290"/>
                <a:satOff val="-664"/>
                <a:lumOff val="706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Om 15.45 uur op de trap gezamenlijke afronding van de middag. </a:t>
          </a:r>
          <a:endParaRPr lang="en-US" sz="1900" kern="1200" dirty="0"/>
        </a:p>
      </dsp:txBody>
      <dsp:txXfrm>
        <a:off x="35268" y="3991266"/>
        <a:ext cx="6195475" cy="6519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73039F-53F6-43ED-84F2-82DDA22011D1}">
      <dsp:nvSpPr>
        <dsp:cNvPr id="0" name=""/>
        <dsp:cNvSpPr/>
      </dsp:nvSpPr>
      <dsp:spPr>
        <a:xfrm>
          <a:off x="6737" y="329578"/>
          <a:ext cx="4055638" cy="405563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900" kern="1200" dirty="0"/>
            <a:t>Dus nu aan de slag met deze opdracht </a:t>
          </a:r>
        </a:p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900" kern="1200" dirty="0"/>
            <a:t> </a:t>
          </a:r>
          <a:endParaRPr lang="en-US" sz="3900" kern="1200" dirty="0"/>
        </a:p>
      </dsp:txBody>
      <dsp:txXfrm>
        <a:off x="600671" y="923512"/>
        <a:ext cx="2867770" cy="2867770"/>
      </dsp:txXfrm>
    </dsp:sp>
    <dsp:sp modelId="{30A6B9C1-7B2D-4D2E-A8ED-DF25E89F34B0}">
      <dsp:nvSpPr>
        <dsp:cNvPr id="0" name=""/>
        <dsp:cNvSpPr/>
      </dsp:nvSpPr>
      <dsp:spPr>
        <a:xfrm rot="5340624">
          <a:off x="4397099" y="1766652"/>
          <a:ext cx="1419473" cy="1075352"/>
        </a:xfrm>
        <a:prstGeom prst="triangl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644914-9D02-44B7-83D9-BFA5A513E687}">
      <dsp:nvSpPr>
        <dsp:cNvPr id="0" name=""/>
        <dsp:cNvSpPr/>
      </dsp:nvSpPr>
      <dsp:spPr>
        <a:xfrm>
          <a:off x="6090195" y="101164"/>
          <a:ext cx="5112172" cy="428405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000" kern="1200" dirty="0"/>
            <a:t>Kritisch kijken naar planning fase 2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000" kern="1200" dirty="0"/>
            <a:t>Kritisch kijken naar ‘plan voor de toekomst van de community’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000" kern="1200" dirty="0"/>
            <a:t>Werken aan Communicatie plan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000" kern="1200" dirty="0"/>
            <a:t>Werken aan draaiboek bijeenkomst &gt; datum van bijeenkomst aan ons laten weten!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000" kern="1200" dirty="0"/>
            <a:t>Werken aan LA 1 en LA 2</a:t>
          </a:r>
          <a:endParaRPr lang="en-US" sz="2000" kern="1200" dirty="0"/>
        </a:p>
      </dsp:txBody>
      <dsp:txXfrm>
        <a:off x="6838855" y="728549"/>
        <a:ext cx="3614852" cy="30292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BAC727-803C-43B2-9249-5E0C32AC16D8}" type="datetimeFigureOut">
              <a:rPr lang="nl-NL" smtClean="0"/>
              <a:t>3-3-2020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C367B-E873-4E5F-9A28-887044CE92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6449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5363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3D00F7-21D7-477D-A79A-AF47DC329AD3}" type="slidenum">
              <a:rPr kumimoji="0" lang="en-US" alt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5654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C367B-E873-4E5F-9A28-887044CE92C6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983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C367B-E873-4E5F-9A28-887044CE92C6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4960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908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3/3/2020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163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3/3/2020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636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3/3/2020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8482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3/3/2020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451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3/3/2020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774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3/3/2020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34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4736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2564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3-3-2020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8809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3-3-2020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0947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8886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3-3-2020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78580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3-3-2020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68639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3-3-2020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98627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3-3-2020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94976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3-3-2020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45470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3-3-2020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44914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3-3-2020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56713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3-3-2020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3159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491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3/3/2020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401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3/3/2020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397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3/3/2020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47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3/3/2020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651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3/3/2020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668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3/3/2020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237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8170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9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86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D390-F77C-4CDE-BB93-EE6416285244}" type="datetimeFigureOut">
              <a:rPr lang="nl-NL" smtClean="0"/>
              <a:t>3-3-2020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8CA-A037-474B-AA6E-6C7C048F3532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9884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409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kFJUrzYeM0" TargetMode="Externa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btsg.nl/test/thomas-kilmann-conflicthanterings-test/" TargetMode="Externa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fbeelding met gras, stof, tafel, rood&#10;&#10;Automatisch gegenereerde beschrijving">
            <a:extLst>
              <a:ext uri="{FF2B5EF4-FFF2-40B4-BE49-F238E27FC236}">
                <a16:creationId xmlns:a16="http://schemas.microsoft.com/office/drawing/2014/main" id="{C9971A12-D469-4B25-9AF6-4D3C888C2D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125" b="2562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9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 flipH="1">
            <a:off x="7737531" y="1101852"/>
            <a:ext cx="4254640" cy="4654297"/>
          </a:xfrm>
          <a:prstGeom prst="round2SameRect">
            <a:avLst>
              <a:gd name="adj1" fmla="val 5146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536C5F9-0AED-445F-A0D2-7A0C825989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84543" y="1623412"/>
            <a:ext cx="3503122" cy="2287229"/>
          </a:xfrm>
        </p:spPr>
        <p:txBody>
          <a:bodyPr>
            <a:normAutofit/>
          </a:bodyPr>
          <a:lstStyle/>
          <a:p>
            <a:pPr algn="l"/>
            <a:r>
              <a:rPr lang="nl-NL" sz="4400"/>
              <a:t>Community verbonden</a:t>
            </a:r>
            <a:endParaRPr lang="nl-NL" sz="44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3BE6408-6BE2-4AB8-BA3B-AB12E9D66A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84543" y="4009771"/>
            <a:ext cx="3503122" cy="1244361"/>
          </a:xfrm>
        </p:spPr>
        <p:txBody>
          <a:bodyPr>
            <a:normAutofit lnSpcReduction="10000"/>
          </a:bodyPr>
          <a:lstStyle/>
          <a:p>
            <a:pPr algn="l"/>
            <a:r>
              <a:rPr lang="nl-NL" sz="3600">
                <a:solidFill>
                  <a:srgbClr val="D79528"/>
                </a:solidFill>
              </a:rPr>
              <a:t>Presentatie woensdag 4-4</a:t>
            </a:r>
            <a:endParaRPr lang="nl-NL" sz="3600" dirty="0">
              <a:solidFill>
                <a:srgbClr val="D795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362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0729" y="1008202"/>
            <a:ext cx="8860565" cy="648072"/>
          </a:xfrm>
        </p:spPr>
        <p:txBody>
          <a:bodyPr/>
          <a:lstStyle/>
          <a:p>
            <a:r>
              <a:rPr lang="nl-NL" dirty="0"/>
              <a:t>Soorten conflicten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729" y="1761951"/>
            <a:ext cx="9159804" cy="33340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86BB32CC-5CAC-4620-9767-639197EC2FA7}"/>
              </a:ext>
            </a:extLst>
          </p:cNvPr>
          <p:cNvCxnSpPr/>
          <p:nvPr/>
        </p:nvCxnSpPr>
        <p:spPr>
          <a:xfrm>
            <a:off x="4715838" y="3123345"/>
            <a:ext cx="9041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0D434EF1-543C-452E-8C77-4BBC19F86C4D}"/>
              </a:ext>
            </a:extLst>
          </p:cNvPr>
          <p:cNvCxnSpPr/>
          <p:nvPr/>
        </p:nvCxnSpPr>
        <p:spPr>
          <a:xfrm>
            <a:off x="4798031" y="2661007"/>
            <a:ext cx="8219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140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4AD05744-3B1F-4073-BE11-E965528D4F57}"/>
              </a:ext>
            </a:extLst>
          </p:cNvPr>
          <p:cNvSpPr/>
          <p:nvPr/>
        </p:nvSpPr>
        <p:spPr>
          <a:xfrm>
            <a:off x="1448656" y="1680262"/>
            <a:ext cx="9503595" cy="22467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nl-NL" sz="2800" b="1" dirty="0"/>
              <a:t>Conflicttyperingen:</a:t>
            </a:r>
          </a:p>
          <a:p>
            <a:r>
              <a:rPr lang="nl-NL" sz="2800" dirty="0"/>
              <a:t>Warme en koude conflicten </a:t>
            </a:r>
          </a:p>
          <a:p>
            <a:r>
              <a:rPr lang="nl-NL" sz="2800" dirty="0"/>
              <a:t>Zakelijke of taakinhoudelijke conflicten versus sociaal- emotionele conflicten </a:t>
            </a:r>
          </a:p>
          <a:p>
            <a:r>
              <a:rPr lang="nl-NL" sz="2800" dirty="0"/>
              <a:t>Meningsverschillen en belangentegenstellingen</a:t>
            </a:r>
          </a:p>
        </p:txBody>
      </p:sp>
    </p:spTree>
    <p:extLst>
      <p:ext uri="{BB962C8B-B14F-4D97-AF65-F5344CB8AC3E}">
        <p14:creationId xmlns:p14="http://schemas.microsoft.com/office/powerpoint/2010/main" val="1229132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A188E0B6-96DC-44ED-AB11-28D5241BEC19}"/>
              </a:ext>
            </a:extLst>
          </p:cNvPr>
          <p:cNvSpPr/>
          <p:nvPr/>
        </p:nvSpPr>
        <p:spPr>
          <a:xfrm>
            <a:off x="1921268" y="161608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/>
              <a:t>https://www.youtube.com/watch?v=saEkEa3AWQ4&amp;list=PLSkvS_oqqvFK4Cn2bdokh4zWtvoLjpgU3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4F28EBF-7756-4F81-8D7D-A8379E741ECE}"/>
              </a:ext>
            </a:extLst>
          </p:cNvPr>
          <p:cNvSpPr txBox="1"/>
          <p:nvPr/>
        </p:nvSpPr>
        <p:spPr>
          <a:xfrm>
            <a:off x="1921268" y="1065568"/>
            <a:ext cx="5476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Wat is de oorzaak van dit conflict?!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42A0F87-495D-4436-ADBC-8F8DFBC1F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319" y="2351264"/>
            <a:ext cx="6417925" cy="2436493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629EB0F7-F1D2-4084-9057-3B0D4E514028}"/>
              </a:ext>
            </a:extLst>
          </p:cNvPr>
          <p:cNvSpPr/>
          <p:nvPr/>
        </p:nvSpPr>
        <p:spPr>
          <a:xfrm>
            <a:off x="3914454" y="5053768"/>
            <a:ext cx="7767263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nl-NL" dirty="0"/>
              <a:t>En welke type? </a:t>
            </a:r>
          </a:p>
          <a:p>
            <a:r>
              <a:rPr lang="nl-NL" dirty="0"/>
              <a:t>Warme en koude conflicten </a:t>
            </a:r>
          </a:p>
          <a:p>
            <a:r>
              <a:rPr lang="nl-NL" dirty="0"/>
              <a:t>Zakelijke of taakinhoudelijke conflicten versus sociaal- emotionele conflicten </a:t>
            </a:r>
          </a:p>
          <a:p>
            <a:r>
              <a:rPr lang="nl-NL" dirty="0"/>
              <a:t>Meningsverschillen en belangentegenstellingen</a:t>
            </a:r>
          </a:p>
        </p:txBody>
      </p:sp>
    </p:spTree>
    <p:extLst>
      <p:ext uri="{BB962C8B-B14F-4D97-AF65-F5344CB8AC3E}">
        <p14:creationId xmlns:p14="http://schemas.microsoft.com/office/powerpoint/2010/main" val="2250558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Koppeling naar de IBS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community verbonden</a:t>
            </a:r>
          </a:p>
        </p:txBody>
      </p:sp>
      <p:pic>
        <p:nvPicPr>
          <p:cNvPr id="1026" name="Picture 2" descr="Afbeeldingsresultaat voor de community confli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668" y="2276872"/>
            <a:ext cx="6213133" cy="350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827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Omgaan met conflicten: 5 stijlen (</a:t>
            </a:r>
            <a:r>
              <a:rPr lang="nl-NL" dirty="0" err="1"/>
              <a:t>Kilmann</a:t>
            </a:r>
            <a:r>
              <a:rPr lang="nl-NL" dirty="0"/>
              <a:t>, 1974)</a:t>
            </a:r>
          </a:p>
        </p:txBody>
      </p:sp>
      <p:pic>
        <p:nvPicPr>
          <p:cNvPr id="3074" name="Picture 2" descr="Afbeeldingsresultaat voor stijlen confli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604" y="1058075"/>
            <a:ext cx="7293496" cy="546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120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nl-NL" dirty="0"/>
              <a:t>Vermijden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1" y="1795410"/>
            <a:ext cx="53848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nl-NL" dirty="0"/>
              <a:t>‘’I </a:t>
            </a:r>
            <a:r>
              <a:rPr lang="nl-NL" dirty="0" err="1"/>
              <a:t>will</a:t>
            </a:r>
            <a:r>
              <a:rPr lang="nl-NL" dirty="0"/>
              <a:t> </a:t>
            </a:r>
            <a:r>
              <a:rPr lang="nl-NL" dirty="0" err="1"/>
              <a:t>think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it</a:t>
            </a:r>
            <a:r>
              <a:rPr lang="nl-NL" dirty="0"/>
              <a:t> </a:t>
            </a:r>
            <a:r>
              <a:rPr lang="nl-NL" dirty="0" err="1"/>
              <a:t>tomorrow</a:t>
            </a:r>
            <a:r>
              <a:rPr lang="nl-NL" dirty="0"/>
              <a:t>’’</a:t>
            </a:r>
          </a:p>
          <a:p>
            <a:r>
              <a:rPr lang="nl-NL" dirty="0"/>
              <a:t>Uit de weg gaan van…</a:t>
            </a:r>
          </a:p>
          <a:p>
            <a:r>
              <a:rPr lang="nl-NL" dirty="0"/>
              <a:t>Kent eigen doelen niet</a:t>
            </a:r>
          </a:p>
          <a:p>
            <a:r>
              <a:rPr lang="nl-NL" dirty="0"/>
              <a:t>Niet geïnteresseerd in een relatie met de ander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9EE66E4-096D-415A-9C9A-46ABA19C2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0890" y="1921256"/>
            <a:ext cx="5384800" cy="3015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7056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nl-NL" dirty="0"/>
              <a:t>Doordrukken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2079467"/>
            <a:ext cx="53848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nl-NL" dirty="0"/>
              <a:t>‘’My way or </a:t>
            </a:r>
            <a:r>
              <a:rPr lang="nl-NL" dirty="0" err="1"/>
              <a:t>the</a:t>
            </a:r>
            <a:r>
              <a:rPr lang="nl-NL" dirty="0"/>
              <a:t> highway’’</a:t>
            </a:r>
          </a:p>
          <a:p>
            <a:r>
              <a:rPr lang="nl-NL" dirty="0"/>
              <a:t>Samenwerking of welbevinden is niet belangrijk</a:t>
            </a:r>
          </a:p>
          <a:p>
            <a:r>
              <a:rPr lang="nl-NL" dirty="0"/>
              <a:t>Taakgericht</a:t>
            </a:r>
          </a:p>
        </p:txBody>
      </p:sp>
      <p:pic>
        <p:nvPicPr>
          <p:cNvPr id="7170" name="Picture 2" descr="Afbeeldingsresultaat voor my way or the highw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7600" y="2079467"/>
            <a:ext cx="5384800" cy="3567430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726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nl-NL" dirty="0"/>
              <a:t>Samenwerken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7969" y="1898151"/>
            <a:ext cx="53848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nl-NL" dirty="0"/>
              <a:t>‘’</a:t>
            </a:r>
            <a:r>
              <a:rPr lang="nl-NL" dirty="0" err="1"/>
              <a:t>Two</a:t>
            </a:r>
            <a:r>
              <a:rPr lang="nl-NL" dirty="0"/>
              <a:t> </a:t>
            </a:r>
            <a:r>
              <a:rPr lang="nl-NL" dirty="0" err="1"/>
              <a:t>heads</a:t>
            </a:r>
            <a:r>
              <a:rPr lang="nl-NL" dirty="0"/>
              <a:t> are </a:t>
            </a:r>
            <a:r>
              <a:rPr lang="nl-NL" dirty="0" err="1"/>
              <a:t>better</a:t>
            </a:r>
            <a:r>
              <a:rPr lang="nl-NL" dirty="0"/>
              <a:t> </a:t>
            </a:r>
            <a:r>
              <a:rPr lang="nl-NL" dirty="0" err="1"/>
              <a:t>than</a:t>
            </a:r>
            <a:r>
              <a:rPr lang="nl-NL" dirty="0"/>
              <a:t> </a:t>
            </a:r>
            <a:r>
              <a:rPr lang="nl-NL" dirty="0" err="1"/>
              <a:t>one</a:t>
            </a:r>
            <a:r>
              <a:rPr lang="nl-NL" dirty="0"/>
              <a:t>’’</a:t>
            </a:r>
          </a:p>
          <a:p>
            <a:r>
              <a:rPr lang="nl-NL" dirty="0"/>
              <a:t>Relatie goed houden</a:t>
            </a:r>
          </a:p>
          <a:p>
            <a:r>
              <a:rPr lang="nl-NL" dirty="0"/>
              <a:t>Doelen realiseren</a:t>
            </a:r>
          </a:p>
          <a:p>
            <a:r>
              <a:rPr lang="nl-NL" dirty="0"/>
              <a:t>Balans tussen belangen</a:t>
            </a:r>
          </a:p>
          <a:p>
            <a:endParaRPr lang="nl-NL" dirty="0"/>
          </a:p>
        </p:txBody>
      </p:sp>
      <p:pic>
        <p:nvPicPr>
          <p:cNvPr id="6146" name="Picture 2" descr="Afbeeldingsresultaat voor samenwerk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9"/>
          <a:stretch/>
        </p:blipFill>
        <p:spPr bwMode="auto">
          <a:xfrm>
            <a:off x="6976152" y="1823532"/>
            <a:ext cx="4729537" cy="3210936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708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nl-NL" dirty="0"/>
              <a:t>Toegeven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090202" y="1700014"/>
            <a:ext cx="53848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nl-NL" dirty="0"/>
              <a:t>‘’It </a:t>
            </a:r>
            <a:r>
              <a:rPr lang="nl-NL" dirty="0" err="1"/>
              <a:t>would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my</a:t>
            </a:r>
            <a:r>
              <a:rPr lang="nl-NL" dirty="0"/>
              <a:t> </a:t>
            </a:r>
            <a:r>
              <a:rPr lang="nl-NL" dirty="0" err="1"/>
              <a:t>pleasure</a:t>
            </a:r>
            <a:r>
              <a:rPr lang="nl-NL" dirty="0"/>
              <a:t>’’</a:t>
            </a:r>
          </a:p>
          <a:p>
            <a:r>
              <a:rPr lang="nl-NL" dirty="0"/>
              <a:t>Focus op de relatie</a:t>
            </a:r>
          </a:p>
          <a:p>
            <a:r>
              <a:rPr lang="nl-NL" dirty="0"/>
              <a:t>Niet op de doelen</a:t>
            </a:r>
          </a:p>
          <a:p>
            <a:r>
              <a:rPr lang="nl-NL" dirty="0"/>
              <a:t>Soms functioneel</a:t>
            </a:r>
          </a:p>
        </p:txBody>
      </p:sp>
      <p:pic>
        <p:nvPicPr>
          <p:cNvPr id="5126" name="Picture 6" descr="Afbeeldingsresultaat voor vriendelij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5002" y="1700014"/>
            <a:ext cx="5384800" cy="2867406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143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nl-NL" dirty="0"/>
              <a:t>Compromis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308243" y="2241011"/>
            <a:ext cx="53848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nl-NL" dirty="0"/>
              <a:t>‘’</a:t>
            </a:r>
            <a:r>
              <a:rPr lang="nl-NL" dirty="0" err="1"/>
              <a:t>Let’s</a:t>
            </a:r>
            <a:r>
              <a:rPr lang="nl-NL" dirty="0"/>
              <a:t> make a deal’’</a:t>
            </a:r>
          </a:p>
          <a:p>
            <a:r>
              <a:rPr lang="nl-NL" dirty="0"/>
              <a:t>Water bij de wijn doen</a:t>
            </a:r>
          </a:p>
          <a:p>
            <a:r>
              <a:rPr lang="nl-NL" dirty="0"/>
              <a:t>Haalbare oplossing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098" name="Picture 2" descr="Afbeeldingsresultaat voor conflict comprom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7600" y="1806829"/>
            <a:ext cx="5384800" cy="3244342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570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3D9BD5-A493-4B97-963D-60135D533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F759AF4-E342-4E60-8A32-C44A328F2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ln w="15875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7156FA6-7C28-401C-9811-5E9507272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443" y="1023257"/>
            <a:ext cx="3732902" cy="4570457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/>
              <a:t>Deze week: </a:t>
            </a:r>
          </a:p>
        </p:txBody>
      </p:sp>
      <p:cxnSp>
        <p:nvCxnSpPr>
          <p:cNvPr id="19" name="Straight Connector 11">
            <a:extLst>
              <a:ext uri="{FF2B5EF4-FFF2-40B4-BE49-F238E27FC236}">
                <a16:creationId xmlns:a16="http://schemas.microsoft.com/office/drawing/2014/main" id="{A49B2805-6469-407A-A68A-BB85AC8A8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68371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2">
            <a:extLst>
              <a:ext uri="{FF2B5EF4-FFF2-40B4-BE49-F238E27FC236}">
                <a16:creationId xmlns:a16="http://schemas.microsoft.com/office/drawing/2014/main" id="{CF474E53-A21E-4F38-AD5B-8F5EB46FE8F6}"/>
              </a:ext>
            </a:extLst>
          </p:cNvPr>
          <p:cNvSpPr txBox="1"/>
          <p:nvPr/>
        </p:nvSpPr>
        <p:spPr>
          <a:xfrm>
            <a:off x="5252560" y="1023257"/>
            <a:ext cx="6025645" cy="457045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</a:pPr>
            <a:r>
              <a:rPr lang="en-US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Dinsdag: herhalen, planning aanscherpen, go/nog go, LA Krachtenveldanalyse met Stijn en Pascalle </a:t>
            </a: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</a:pPr>
            <a:endParaRPr lang="en-US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</a:pPr>
            <a:r>
              <a:rPr lang="en-US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Woensdag: ochtend over conflicthantering &amp; je eigen stijl hierin, communicatieplan afmaken (Pascalle) en presentatie voorbereiden. Middag krijgen alle groepen adviesgesprek over communicatieplan met Stijn en Thomas</a:t>
            </a: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</a:pPr>
            <a:endParaRPr lang="en-US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</a:pPr>
            <a:r>
              <a:rPr lang="en-US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Donderdag: 2</a:t>
            </a:r>
            <a:r>
              <a:rPr lang="en-US" baseline="300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e</a:t>
            </a:r>
            <a:r>
              <a:rPr lang="en-US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uur = voorbereiding van vrijdag. 3</a:t>
            </a:r>
            <a:r>
              <a:rPr lang="en-US" baseline="300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e</a:t>
            </a:r>
            <a:r>
              <a:rPr lang="en-US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uur gaat over Doelenboom met Walter en Pascalle  </a:t>
            </a: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</a:pPr>
            <a:endParaRPr lang="en-US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</a:pPr>
            <a:r>
              <a:rPr lang="en-US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Vrijdag input over financiën, projectplan bijwerken en presentaties van de communicatieplannen aan elkaar met Marieke en Thomas. </a:t>
            </a: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</a:pPr>
            <a:endParaRPr lang="en-US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62785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A5D24819-4B09-4797-B922-43426367C123}"/>
              </a:ext>
            </a:extLst>
          </p:cNvPr>
          <p:cNvSpPr/>
          <p:nvPr/>
        </p:nvSpPr>
        <p:spPr>
          <a:xfrm>
            <a:off x="3657768" y="3244334"/>
            <a:ext cx="4876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hlinkClick r:id="rId2"/>
              </a:rPr>
              <a:t>https://www.youtube.com/watch?v=xkFJUrzYeM0</a:t>
            </a:r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2A48D68-D67B-4DDE-89BB-071B0C37BFFD}"/>
              </a:ext>
            </a:extLst>
          </p:cNvPr>
          <p:cNvSpPr txBox="1"/>
          <p:nvPr/>
        </p:nvSpPr>
        <p:spPr>
          <a:xfrm>
            <a:off x="3794588" y="2558265"/>
            <a:ext cx="4602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Kort filmpje met voorbeelden van de stijlen: </a:t>
            </a:r>
          </a:p>
        </p:txBody>
      </p:sp>
    </p:spTree>
    <p:extLst>
      <p:ext uri="{BB962C8B-B14F-4D97-AF65-F5344CB8AC3E}">
        <p14:creationId xmlns:p14="http://schemas.microsoft.com/office/powerpoint/2010/main" val="8412769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Conflicten	</a:t>
            </a:r>
          </a:p>
        </p:txBody>
      </p:sp>
      <p:pic>
        <p:nvPicPr>
          <p:cNvPr id="9218" name="Picture 2" descr="Afbeeldingsresultaat voor kilmann test confli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416" y="1338989"/>
            <a:ext cx="6480720" cy="500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784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nl-NL" dirty="0"/>
              <a:t>Jouw stijl</a:t>
            </a:r>
          </a:p>
        </p:txBody>
      </p:sp>
      <p:pic>
        <p:nvPicPr>
          <p:cNvPr id="8194" name="Picture 2" descr="Afbeeldingsresultaat voor jouw stijl confli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9717" y="1042543"/>
            <a:ext cx="7315200" cy="3255264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nl-NL" dirty="0"/>
              <a:t>Welke stijl herkennen jullie bij jezelf?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581372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Oplossing: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639616" y="1114560"/>
            <a:ext cx="8846773" cy="4929411"/>
          </a:xfrm>
        </p:spPr>
        <p:txBody>
          <a:bodyPr>
            <a:normAutofit/>
          </a:bodyPr>
          <a:lstStyle/>
          <a:p>
            <a:r>
              <a:rPr lang="nl-NL" dirty="0"/>
              <a:t>Bewust worden van tegengestelde krachten in jezelf. Ze niet onderdrukken.</a:t>
            </a:r>
          </a:p>
          <a:p>
            <a:r>
              <a:rPr lang="nl-NL" dirty="0"/>
              <a:t>Bewust zijn van je eigen behoeften en ze aandacht geven. Onze conflictstijl is min of meer een automatische reactie.</a:t>
            </a:r>
          </a:p>
          <a:p>
            <a:r>
              <a:rPr lang="nl-NL" dirty="0"/>
              <a:t>Je conflictstijl bevat gedrag, opvattingen over onszelf, de wereld, waarde opvattingen (morele oriëntaties) en beweegredenen. </a:t>
            </a:r>
          </a:p>
          <a:p>
            <a:r>
              <a:rPr lang="nl-NL" dirty="0"/>
              <a:t>We laten in bepaalde situaties alleen een bepaald gedragsrepertoire van onszelf zien. </a:t>
            </a:r>
          </a:p>
        </p:txBody>
      </p:sp>
    </p:spTree>
    <p:extLst>
      <p:ext uri="{BB962C8B-B14F-4D97-AF65-F5344CB8AC3E}">
        <p14:creationId xmlns:p14="http://schemas.microsoft.com/office/powerpoint/2010/main" val="23228648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9175" y="1041573"/>
            <a:ext cx="8860565" cy="648072"/>
          </a:xfrm>
        </p:spPr>
        <p:txBody>
          <a:bodyPr/>
          <a:lstStyle/>
          <a:p>
            <a:r>
              <a:rPr lang="nl-NL" dirty="0"/>
              <a:t>Individuele opdracht: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47256" y="1689645"/>
            <a:ext cx="10497488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1. Vul de zelftest in van </a:t>
            </a:r>
            <a:r>
              <a:rPr lang="nl-NL" sz="2400" dirty="0" err="1"/>
              <a:t>Kilmann</a:t>
            </a:r>
            <a:r>
              <a:rPr lang="nl-NL" sz="2400" dirty="0"/>
              <a:t> en ontdek je voorkeurs-stijl:</a:t>
            </a:r>
          </a:p>
          <a:p>
            <a:pPr marL="0" indent="0">
              <a:buNone/>
            </a:pPr>
            <a:r>
              <a:rPr lang="nl-NL" sz="2400" dirty="0">
                <a:hlinkClick r:id="rId2"/>
              </a:rPr>
              <a:t>https://btsg.nl/test/thomas-kilmann-conflicthanterings-test/</a:t>
            </a:r>
            <a:r>
              <a:rPr lang="nl-NL" sz="2400" dirty="0"/>
              <a:t> </a:t>
            </a:r>
          </a:p>
          <a:p>
            <a:pPr marL="0" indent="0">
              <a:buNone/>
            </a:pPr>
            <a:r>
              <a:rPr lang="nl-NL" sz="2400" dirty="0"/>
              <a:t>2. Welke conflictstijl gebruik je het meest? Geef 2 voorbeelden (STARR) van situaties en leg uit hoe je handelde.</a:t>
            </a:r>
          </a:p>
          <a:p>
            <a:pPr marL="0" indent="0">
              <a:buNone/>
            </a:pPr>
            <a:r>
              <a:rPr lang="nl-NL" sz="2400" dirty="0"/>
              <a:t>3. Welke conflictstijl is je tegenpool? Licht dit toe.</a:t>
            </a:r>
          </a:p>
          <a:p>
            <a:pPr marL="0" indent="0">
              <a:buNone/>
            </a:pPr>
            <a:r>
              <a:rPr lang="nl-NL" sz="2400" b="1" dirty="0"/>
              <a:t>&gt; Maak hierover een word-document van dat je upload op je Wiks-portfolio. 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b="1" dirty="0"/>
              <a:t>Groepsopdracht: </a:t>
            </a:r>
          </a:p>
          <a:p>
            <a:pPr marL="0" indent="0">
              <a:buNone/>
            </a:pPr>
            <a:r>
              <a:rPr lang="nl-NL" sz="2400" dirty="0"/>
              <a:t>1. Bespreek vandaag samen waar jullie mogelijk conflicten tegenkomen tijdens de bijeenkomst die je organiseert voor jouw community. </a:t>
            </a:r>
          </a:p>
        </p:txBody>
      </p:sp>
    </p:spTree>
    <p:extLst>
      <p:ext uri="{BB962C8B-B14F-4D97-AF65-F5344CB8AC3E}">
        <p14:creationId xmlns:p14="http://schemas.microsoft.com/office/powerpoint/2010/main" val="3598951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starr">
            <a:extLst>
              <a:ext uri="{FF2B5EF4-FFF2-40B4-BE49-F238E27FC236}">
                <a16:creationId xmlns:a16="http://schemas.microsoft.com/office/drawing/2014/main" id="{7963F0D3-E833-4F1B-9BF4-A5D7D3843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612" y="823057"/>
            <a:ext cx="5423952" cy="498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3491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ekstvak 1">
            <a:extLst>
              <a:ext uri="{FF2B5EF4-FFF2-40B4-BE49-F238E27FC236}">
                <a16:creationId xmlns:a16="http://schemas.microsoft.com/office/drawing/2014/main" id="{2777BB8E-C2A7-47B5-A11F-9D0AB30359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0889407"/>
              </p:ext>
            </p:extLst>
          </p:nvPr>
        </p:nvGraphicFramePr>
        <p:xfrm>
          <a:off x="482886" y="1304819"/>
          <a:ext cx="11209106" cy="4486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920523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66CDA4A-6CAA-4FED-A424-FF9D363E9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74E0279-0E82-4649-A6AD-32A7B4A76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692" y="4243997"/>
            <a:ext cx="10136363" cy="105964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err="1"/>
              <a:t>Succes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graag</a:t>
            </a:r>
            <a:r>
              <a:rPr lang="en-US" dirty="0"/>
              <a:t> </a:t>
            </a:r>
            <a:r>
              <a:rPr lang="en-US" dirty="0" err="1"/>
              <a:t>verzamelen</a:t>
            </a:r>
            <a:r>
              <a:rPr lang="en-US" dirty="0"/>
              <a:t> op de trap om 12.45!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B0DB875-49E3-4B9D-8AAE-D81A127B6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928" y="559759"/>
            <a:ext cx="3438144" cy="3438144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6F2E8870-5527-415C-8DE1-8B0BBE28A7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0881"/>
          <a:stretch/>
        </p:blipFill>
        <p:spPr>
          <a:xfrm>
            <a:off x="4487333" y="1151079"/>
            <a:ext cx="3217333" cy="309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4583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124007E-BA57-41B2-8C6B-5E99927F2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2152E17-F7B1-43B3-8ECA-5B63EC30B3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9157" y="1099456"/>
            <a:ext cx="6243636" cy="4625558"/>
          </a:xfrm>
          <a:effectLst/>
        </p:spPr>
        <p:txBody>
          <a:bodyPr anchor="ctr">
            <a:normAutofit/>
          </a:bodyPr>
          <a:lstStyle/>
          <a:p>
            <a:pPr algn="l"/>
            <a:r>
              <a:rPr lang="nl-NL" dirty="0"/>
              <a:t>12.45;</a:t>
            </a:r>
            <a:br>
              <a:rPr lang="nl-NL" dirty="0"/>
            </a:br>
            <a:r>
              <a:rPr lang="nl-NL" dirty="0"/>
              <a:t>Welkom terug!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55D0BF7-94F4-4437-A2B2-87BAFF86D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630F77D-AD79-4FB1-BAA4-92AB80673C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9343" y="1112685"/>
            <a:ext cx="3603220" cy="4632630"/>
          </a:xfrm>
          <a:effectLst/>
        </p:spPr>
        <p:txBody>
          <a:bodyPr anchor="ctr"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Vanmiddag overleg over de communicatieplannen per groep met het management </a:t>
            </a:r>
            <a:r>
              <a:rPr lang="nl-NL" dirty="0">
                <a:solidFill>
                  <a:srgbClr val="FFFFFF"/>
                </a:solidFill>
                <a:sym typeface="Wingdings" panose="05000000000000000000" pitchFamily="2" charset="2"/>
              </a:rPr>
              <a:t> </a:t>
            </a:r>
            <a:r>
              <a:rPr lang="nl-NL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94986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0CD500-60A5-445C-BC05-67E2D3FD9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Tijdsplanning voor de gesprekken</a:t>
            </a:r>
          </a:p>
        </p:txBody>
      </p:sp>
      <p:graphicFrame>
        <p:nvGraphicFramePr>
          <p:cNvPr id="3" name="Tabel 3">
            <a:extLst>
              <a:ext uri="{FF2B5EF4-FFF2-40B4-BE49-F238E27FC236}">
                <a16:creationId xmlns:a16="http://schemas.microsoft.com/office/drawing/2014/main" id="{93B6D1B7-DB7D-45BC-BFE4-B1A35AB333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73849"/>
              </p:ext>
            </p:extLst>
          </p:nvPr>
        </p:nvGraphicFramePr>
        <p:xfrm>
          <a:off x="1199793" y="1866900"/>
          <a:ext cx="9957942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0611">
                  <a:extLst>
                    <a:ext uri="{9D8B030D-6E8A-4147-A177-3AD203B41FA5}">
                      <a16:colId xmlns:a16="http://schemas.microsoft.com/office/drawing/2014/main" val="2008187730"/>
                    </a:ext>
                  </a:extLst>
                </a:gridCol>
                <a:gridCol w="8067331">
                  <a:extLst>
                    <a:ext uri="{9D8B030D-6E8A-4147-A177-3AD203B41FA5}">
                      <a16:colId xmlns:a16="http://schemas.microsoft.com/office/drawing/2014/main" val="33023491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2000" dirty="0"/>
                        <a:t>Tijd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Groep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401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dirty="0"/>
                        <a:t>13.00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1 Jongeren + Armoede, + activiteiten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308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dirty="0"/>
                        <a:t>13.20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2 Vluchtelingen helpen naar de arbeidsmarkt via </a:t>
                      </a:r>
                      <a:r>
                        <a:rPr lang="nl-NL" sz="2000" dirty="0" err="1"/>
                        <a:t>stg</a:t>
                      </a:r>
                      <a:r>
                        <a:rPr lang="nl-NL" sz="2000" dirty="0"/>
                        <a:t>. in Goirle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8290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dirty="0"/>
                        <a:t>13.40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3 Wonen in een dorp; woningnood in Son en Breugel voor jongeren.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3367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dirty="0"/>
                        <a:t>14.00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4 Eenzaamheid onder studenten en hen activeren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477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dirty="0"/>
                        <a:t>14.20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5 Met het groene woud: jongeren meer naar buiten in Udenhout.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232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dirty="0"/>
                        <a:t>14.40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6 Klimaatadaptie en duurzaamheid in Spoorzone i.s.m. de ondernemers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3423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dirty="0"/>
                        <a:t>15.15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7 Community op onze school tegen eenzaamheid etc.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0756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dirty="0"/>
                        <a:t>15.35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8 Jongeren die muziek willen maken met elkaar verbinden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020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106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702B083-54F7-41CA-9C6D-B87D35683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C6C92A4-687A-4850-9D6A-BF932621F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609599"/>
            <a:ext cx="2799465" cy="52736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/>
              <a:t>Programma van vandaag</a:t>
            </a: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92AA17E1-8D32-49FA-8C33-D57631B4E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83806" y="-2"/>
            <a:ext cx="8108194" cy="6858002"/>
          </a:xfrm>
          <a:custGeom>
            <a:avLst/>
            <a:gdLst>
              <a:gd name="connsiteX0" fmla="*/ 4629960 w 8108194"/>
              <a:gd name="connsiteY0" fmla="*/ 0 h 6858002"/>
              <a:gd name="connsiteX1" fmla="*/ 0 w 8108194"/>
              <a:gd name="connsiteY1" fmla="*/ 0 h 6858002"/>
              <a:gd name="connsiteX2" fmla="*/ 0 w 8108194"/>
              <a:gd name="connsiteY2" fmla="*/ 6858002 h 6858002"/>
              <a:gd name="connsiteX3" fmla="*/ 1406984 w 8108194"/>
              <a:gd name="connsiteY3" fmla="*/ 6858002 h 6858002"/>
              <a:gd name="connsiteX4" fmla="*/ 4629960 w 8108194"/>
              <a:gd name="connsiteY4" fmla="*/ 6858002 h 6858002"/>
              <a:gd name="connsiteX5" fmla="*/ 7761129 w 8108194"/>
              <a:gd name="connsiteY5" fmla="*/ 6858002 h 6858002"/>
              <a:gd name="connsiteX6" fmla="*/ 7795626 w 8108194"/>
              <a:gd name="connsiteY6" fmla="*/ 6702327 h 6858002"/>
              <a:gd name="connsiteX7" fmla="*/ 7828504 w 8108194"/>
              <a:gd name="connsiteY7" fmla="*/ 6547336 h 6858002"/>
              <a:gd name="connsiteX8" fmla="*/ 7860686 w 8108194"/>
              <a:gd name="connsiteY8" fmla="*/ 6391660 h 6858002"/>
              <a:gd name="connsiteX9" fmla="*/ 7888239 w 8108194"/>
              <a:gd name="connsiteY9" fmla="*/ 6235297 h 6858002"/>
              <a:gd name="connsiteX10" fmla="*/ 7916023 w 8108194"/>
              <a:gd name="connsiteY10" fmla="*/ 6079621 h 6858002"/>
              <a:gd name="connsiteX11" fmla="*/ 7941955 w 8108194"/>
              <a:gd name="connsiteY11" fmla="*/ 5923258 h 6858002"/>
              <a:gd name="connsiteX12" fmla="*/ 7964181 w 8108194"/>
              <a:gd name="connsiteY12" fmla="*/ 5768953 h 6858002"/>
              <a:gd name="connsiteX13" fmla="*/ 7985250 w 8108194"/>
              <a:gd name="connsiteY13" fmla="*/ 5612591 h 6858002"/>
              <a:gd name="connsiteX14" fmla="*/ 8004468 w 8108194"/>
              <a:gd name="connsiteY14" fmla="*/ 5456914 h 6858002"/>
              <a:gd name="connsiteX15" fmla="*/ 8021137 w 8108194"/>
              <a:gd name="connsiteY15" fmla="*/ 5303981 h 6858002"/>
              <a:gd name="connsiteX16" fmla="*/ 8037808 w 8108194"/>
              <a:gd name="connsiteY16" fmla="*/ 5148990 h 6858002"/>
              <a:gd name="connsiteX17" fmla="*/ 8051700 w 8108194"/>
              <a:gd name="connsiteY17" fmla="*/ 4996057 h 6858002"/>
              <a:gd name="connsiteX18" fmla="*/ 8062581 w 8108194"/>
              <a:gd name="connsiteY18" fmla="*/ 4843123 h 6858002"/>
              <a:gd name="connsiteX19" fmla="*/ 8073927 w 8108194"/>
              <a:gd name="connsiteY19" fmla="*/ 4690876 h 6858002"/>
              <a:gd name="connsiteX20" fmla="*/ 8083419 w 8108194"/>
              <a:gd name="connsiteY20" fmla="*/ 4540000 h 6858002"/>
              <a:gd name="connsiteX21" fmla="*/ 8090134 w 8108194"/>
              <a:gd name="connsiteY21" fmla="*/ 4390495 h 6858002"/>
              <a:gd name="connsiteX22" fmla="*/ 8095922 w 8108194"/>
              <a:gd name="connsiteY22" fmla="*/ 4240991 h 6858002"/>
              <a:gd name="connsiteX23" fmla="*/ 8101479 w 8108194"/>
              <a:gd name="connsiteY23" fmla="*/ 4092858 h 6858002"/>
              <a:gd name="connsiteX24" fmla="*/ 8104026 w 8108194"/>
              <a:gd name="connsiteY24" fmla="*/ 3946783 h 6858002"/>
              <a:gd name="connsiteX25" fmla="*/ 8106804 w 8108194"/>
              <a:gd name="connsiteY25" fmla="*/ 3800707 h 6858002"/>
              <a:gd name="connsiteX26" fmla="*/ 8108194 w 8108194"/>
              <a:gd name="connsiteY26" fmla="*/ 3656689 h 6858002"/>
              <a:gd name="connsiteX27" fmla="*/ 8106804 w 8108194"/>
              <a:gd name="connsiteY27" fmla="*/ 3514043 h 6858002"/>
              <a:gd name="connsiteX28" fmla="*/ 8106804 w 8108194"/>
              <a:gd name="connsiteY28" fmla="*/ 3372768 h 6858002"/>
              <a:gd name="connsiteX29" fmla="*/ 8104026 w 8108194"/>
              <a:gd name="connsiteY29" fmla="*/ 3232865 h 6858002"/>
              <a:gd name="connsiteX30" fmla="*/ 8099859 w 8108194"/>
              <a:gd name="connsiteY30" fmla="*/ 3095705 h 6858002"/>
              <a:gd name="connsiteX31" fmla="*/ 8095922 w 8108194"/>
              <a:gd name="connsiteY31" fmla="*/ 2959917 h 6858002"/>
              <a:gd name="connsiteX32" fmla="*/ 8091523 w 8108194"/>
              <a:gd name="connsiteY32" fmla="*/ 2826871 h 6858002"/>
              <a:gd name="connsiteX33" fmla="*/ 8084809 w 8108194"/>
              <a:gd name="connsiteY33" fmla="*/ 2694512 h 6858002"/>
              <a:gd name="connsiteX34" fmla="*/ 8077631 w 8108194"/>
              <a:gd name="connsiteY34" fmla="*/ 2564211 h 6858002"/>
              <a:gd name="connsiteX35" fmla="*/ 8071149 w 8108194"/>
              <a:gd name="connsiteY35" fmla="*/ 2436652 h 6858002"/>
              <a:gd name="connsiteX36" fmla="*/ 8052857 w 8108194"/>
              <a:gd name="connsiteY36" fmla="*/ 2187706 h 6858002"/>
              <a:gd name="connsiteX37" fmla="*/ 8033409 w 8108194"/>
              <a:gd name="connsiteY37" fmla="*/ 1949048 h 6858002"/>
              <a:gd name="connsiteX38" fmla="*/ 8013034 w 8108194"/>
              <a:gd name="connsiteY38" fmla="*/ 1719991 h 6858002"/>
              <a:gd name="connsiteX39" fmla="*/ 7990575 w 8108194"/>
              <a:gd name="connsiteY39" fmla="*/ 1503278 h 6858002"/>
              <a:gd name="connsiteX40" fmla="*/ 7967191 w 8108194"/>
              <a:gd name="connsiteY40" fmla="*/ 1296166 h 6858002"/>
              <a:gd name="connsiteX41" fmla="*/ 7941955 w 8108194"/>
              <a:gd name="connsiteY41" fmla="*/ 1104142 h 6858002"/>
              <a:gd name="connsiteX42" fmla="*/ 7917180 w 8108194"/>
              <a:gd name="connsiteY42" fmla="*/ 923777 h 6858002"/>
              <a:gd name="connsiteX43" fmla="*/ 7892407 w 8108194"/>
              <a:gd name="connsiteY43" fmla="*/ 757813 h 6858002"/>
              <a:gd name="connsiteX44" fmla="*/ 7869022 w 8108194"/>
              <a:gd name="connsiteY44" fmla="*/ 605566 h 6858002"/>
              <a:gd name="connsiteX45" fmla="*/ 7846795 w 8108194"/>
              <a:gd name="connsiteY45" fmla="*/ 470463 h 6858002"/>
              <a:gd name="connsiteX46" fmla="*/ 7825725 w 8108194"/>
              <a:gd name="connsiteY46" fmla="*/ 348391 h 6858002"/>
              <a:gd name="connsiteX47" fmla="*/ 7808129 w 8108194"/>
              <a:gd name="connsiteY47" fmla="*/ 245521 h 6858002"/>
              <a:gd name="connsiteX48" fmla="*/ 7791459 w 8108194"/>
              <a:gd name="connsiteY48" fmla="*/ 159110 h 6858002"/>
              <a:gd name="connsiteX49" fmla="*/ 7767610 w 8108194"/>
              <a:gd name="connsiteY49" fmla="*/ 40466 h 6858002"/>
              <a:gd name="connsiteX50" fmla="*/ 7759507 w 8108194"/>
              <a:gd name="connsiteY50" fmla="*/ 4 h 6858002"/>
              <a:gd name="connsiteX51" fmla="*/ 7768809 w 8108194"/>
              <a:gd name="connsiteY51" fmla="*/ 4 h 6858002"/>
              <a:gd name="connsiteX52" fmla="*/ 7768809 w 8108194"/>
              <a:gd name="connsiteY52" fmla="*/ 3 h 6858002"/>
              <a:gd name="connsiteX53" fmla="*/ 4629960 w 8108194"/>
              <a:gd name="connsiteY53" fmla="*/ 3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8108194" h="6858002">
                <a:moveTo>
                  <a:pt x="4629960" y="0"/>
                </a:moveTo>
                <a:lnTo>
                  <a:pt x="0" y="0"/>
                </a:lnTo>
                <a:lnTo>
                  <a:pt x="0" y="6858002"/>
                </a:lnTo>
                <a:lnTo>
                  <a:pt x="1406984" y="6858002"/>
                </a:lnTo>
                <a:lnTo>
                  <a:pt x="4629960" y="6858002"/>
                </a:lnTo>
                <a:lnTo>
                  <a:pt x="7761129" y="6858002"/>
                </a:lnTo>
                <a:lnTo>
                  <a:pt x="7795626" y="6702327"/>
                </a:lnTo>
                <a:lnTo>
                  <a:pt x="7828504" y="6547336"/>
                </a:lnTo>
                <a:lnTo>
                  <a:pt x="7860686" y="6391660"/>
                </a:lnTo>
                <a:lnTo>
                  <a:pt x="7888239" y="6235297"/>
                </a:lnTo>
                <a:lnTo>
                  <a:pt x="7916023" y="6079621"/>
                </a:lnTo>
                <a:lnTo>
                  <a:pt x="7941955" y="5923258"/>
                </a:lnTo>
                <a:lnTo>
                  <a:pt x="7964181" y="5768953"/>
                </a:lnTo>
                <a:lnTo>
                  <a:pt x="7985250" y="5612591"/>
                </a:lnTo>
                <a:lnTo>
                  <a:pt x="8004468" y="5456914"/>
                </a:lnTo>
                <a:lnTo>
                  <a:pt x="8021137" y="5303981"/>
                </a:lnTo>
                <a:lnTo>
                  <a:pt x="8037808" y="5148990"/>
                </a:lnTo>
                <a:lnTo>
                  <a:pt x="8051700" y="4996057"/>
                </a:lnTo>
                <a:lnTo>
                  <a:pt x="8062581" y="4843123"/>
                </a:lnTo>
                <a:lnTo>
                  <a:pt x="8073927" y="4690876"/>
                </a:lnTo>
                <a:lnTo>
                  <a:pt x="8083419" y="4540000"/>
                </a:lnTo>
                <a:lnTo>
                  <a:pt x="8090134" y="4390495"/>
                </a:lnTo>
                <a:lnTo>
                  <a:pt x="8095922" y="4240991"/>
                </a:lnTo>
                <a:lnTo>
                  <a:pt x="8101479" y="4092858"/>
                </a:lnTo>
                <a:lnTo>
                  <a:pt x="8104026" y="3946783"/>
                </a:lnTo>
                <a:lnTo>
                  <a:pt x="8106804" y="3800707"/>
                </a:lnTo>
                <a:lnTo>
                  <a:pt x="8108194" y="3656689"/>
                </a:lnTo>
                <a:lnTo>
                  <a:pt x="8106804" y="3514043"/>
                </a:lnTo>
                <a:lnTo>
                  <a:pt x="8106804" y="3372768"/>
                </a:lnTo>
                <a:lnTo>
                  <a:pt x="8104026" y="3232865"/>
                </a:lnTo>
                <a:lnTo>
                  <a:pt x="8099859" y="3095705"/>
                </a:lnTo>
                <a:lnTo>
                  <a:pt x="8095922" y="2959917"/>
                </a:lnTo>
                <a:lnTo>
                  <a:pt x="8091523" y="2826871"/>
                </a:lnTo>
                <a:lnTo>
                  <a:pt x="8084809" y="2694512"/>
                </a:lnTo>
                <a:lnTo>
                  <a:pt x="8077631" y="2564211"/>
                </a:lnTo>
                <a:lnTo>
                  <a:pt x="8071149" y="2436652"/>
                </a:lnTo>
                <a:lnTo>
                  <a:pt x="8052857" y="2187706"/>
                </a:lnTo>
                <a:lnTo>
                  <a:pt x="8033409" y="1949048"/>
                </a:lnTo>
                <a:lnTo>
                  <a:pt x="8013034" y="1719991"/>
                </a:lnTo>
                <a:lnTo>
                  <a:pt x="7990575" y="1503278"/>
                </a:lnTo>
                <a:lnTo>
                  <a:pt x="7967191" y="1296166"/>
                </a:lnTo>
                <a:lnTo>
                  <a:pt x="7941955" y="1104142"/>
                </a:lnTo>
                <a:lnTo>
                  <a:pt x="7917180" y="923777"/>
                </a:lnTo>
                <a:lnTo>
                  <a:pt x="7892407" y="757813"/>
                </a:lnTo>
                <a:lnTo>
                  <a:pt x="7869022" y="605566"/>
                </a:lnTo>
                <a:lnTo>
                  <a:pt x="7846795" y="470463"/>
                </a:lnTo>
                <a:lnTo>
                  <a:pt x="7825725" y="348391"/>
                </a:lnTo>
                <a:lnTo>
                  <a:pt x="7808129" y="245521"/>
                </a:lnTo>
                <a:lnTo>
                  <a:pt x="7791459" y="159110"/>
                </a:lnTo>
                <a:lnTo>
                  <a:pt x="7767610" y="40466"/>
                </a:lnTo>
                <a:lnTo>
                  <a:pt x="7759507" y="4"/>
                </a:lnTo>
                <a:lnTo>
                  <a:pt x="7768809" y="4"/>
                </a:lnTo>
                <a:lnTo>
                  <a:pt x="7768809" y="3"/>
                </a:lnTo>
                <a:lnTo>
                  <a:pt x="4629960" y="3"/>
                </a:lnTo>
                <a:close/>
              </a:path>
            </a:pathLst>
          </a:cu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11" name="Tekstvak 3">
            <a:extLst>
              <a:ext uri="{FF2B5EF4-FFF2-40B4-BE49-F238E27FC236}">
                <a16:creationId xmlns:a16="http://schemas.microsoft.com/office/drawing/2014/main" id="{7372D76E-373E-4E84-AF3E-BFD7A64D46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0821425"/>
              </p:ext>
            </p:extLst>
          </p:nvPr>
        </p:nvGraphicFramePr>
        <p:xfrm>
          <a:off x="5282521" y="709683"/>
          <a:ext cx="6266011" cy="4899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483278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370E01-653E-42D6-98AA-C550A5435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904125"/>
            <a:ext cx="3706889" cy="931491"/>
          </a:xfrm>
        </p:spPr>
        <p:txBody>
          <a:bodyPr/>
          <a:lstStyle/>
          <a:p>
            <a:r>
              <a:rPr lang="nl-NL" dirty="0"/>
              <a:t>Dus: 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809EE78-1F83-4B07-934A-03F2B5E0E8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22119" y="609600"/>
            <a:ext cx="5080000" cy="5080000"/>
          </a:xfrm>
          <a:prstGeom prst="rect">
            <a:avLst/>
          </a:prstGeom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284DCC8-D189-4DBC-BB1A-BFD5F1E76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6811" y="2006135"/>
            <a:ext cx="3706889" cy="3016250"/>
          </a:xfrm>
        </p:spPr>
        <p:txBody>
          <a:bodyPr>
            <a:normAutofit lnSpcReduction="10000"/>
          </a:bodyPr>
          <a:lstStyle/>
          <a:p>
            <a:r>
              <a:rPr lang="nl-NL" sz="2800" dirty="0"/>
              <a:t>Geen gesprek: lekker doorwerken </a:t>
            </a:r>
            <a:endParaRPr lang="nl-NL" sz="2800" dirty="0">
              <a:sym typeface="Wingdings" panose="05000000000000000000" pitchFamily="2" charset="2"/>
            </a:endParaRPr>
          </a:p>
          <a:p>
            <a:r>
              <a:rPr lang="nl-NL" sz="2800" dirty="0">
                <a:sym typeface="Wingdings" panose="05000000000000000000" pitchFamily="2" charset="2"/>
              </a:rPr>
              <a:t>Om 15.45 uur op de trap gezamenlijke afronding van de middag</a:t>
            </a:r>
            <a:r>
              <a:rPr lang="nl-NL" sz="2800" dirty="0"/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5553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6594" y="692044"/>
            <a:ext cx="10363200" cy="1470025"/>
          </a:xfrm>
        </p:spPr>
        <p:txBody>
          <a:bodyPr/>
          <a:lstStyle/>
          <a:p>
            <a:pPr eaLnBrk="1" hangingPunct="1"/>
            <a:r>
              <a:rPr lang="en-US" altLang="nl-NL" sz="4500" dirty="0" err="1"/>
              <a:t>Conflicthantering</a:t>
            </a:r>
            <a:endParaRPr lang="nl-NL" altLang="nl-NL" sz="4500" dirty="0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D3703401-B4F8-406E-9853-CF9C2C9215B9}"/>
              </a:ext>
            </a:extLst>
          </p:cNvPr>
          <p:cNvSpPr txBox="1">
            <a:spLocks/>
          </p:cNvSpPr>
          <p:nvPr/>
        </p:nvSpPr>
        <p:spPr>
          <a:xfrm>
            <a:off x="2342508" y="2018685"/>
            <a:ext cx="8209052" cy="3499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 dirty="0">
                <a:solidFill>
                  <a:schemeClr val="tx1"/>
                </a:solidFill>
              </a:rPr>
              <a:t>Door deelname aan de les:</a:t>
            </a:r>
          </a:p>
          <a:p>
            <a:pPr>
              <a:buFontTx/>
              <a:buChar char="-"/>
            </a:pPr>
            <a:r>
              <a:rPr lang="nl-NL" sz="2400" dirty="0">
                <a:solidFill>
                  <a:schemeClr val="tx1"/>
                </a:solidFill>
              </a:rPr>
              <a:t>Weet je wat verstaan wordt onder conflicthantering</a:t>
            </a:r>
          </a:p>
          <a:p>
            <a:pPr>
              <a:buFontTx/>
              <a:buChar char="-"/>
            </a:pPr>
            <a:r>
              <a:rPr lang="nl-NL" sz="2400" dirty="0">
                <a:solidFill>
                  <a:schemeClr val="tx1"/>
                </a:solidFill>
              </a:rPr>
              <a:t>Weet je welke typen conflicten er bestaan</a:t>
            </a:r>
          </a:p>
          <a:p>
            <a:pPr>
              <a:buFontTx/>
              <a:buChar char="-"/>
            </a:pPr>
            <a:r>
              <a:rPr lang="nl-NL" sz="2400" dirty="0">
                <a:solidFill>
                  <a:schemeClr val="tx1"/>
                </a:solidFill>
              </a:rPr>
              <a:t>Kan je uitleggen welke stijlen van conflicthantering er zijn </a:t>
            </a:r>
          </a:p>
          <a:p>
            <a:pPr>
              <a:buFontTx/>
              <a:buChar char="-"/>
            </a:pPr>
            <a:r>
              <a:rPr lang="nl-NL" sz="2400" dirty="0">
                <a:solidFill>
                  <a:schemeClr val="tx1"/>
                </a:solidFill>
              </a:rPr>
              <a:t>Krijg je een eerste inzicht van de stijlen die jij het vaakst toepast</a:t>
            </a:r>
          </a:p>
          <a:p>
            <a:pPr>
              <a:buFontTx/>
              <a:buChar char="-"/>
            </a:pPr>
            <a:r>
              <a:rPr lang="nl-NL" sz="2400" dirty="0">
                <a:solidFill>
                  <a:schemeClr val="tx1"/>
                </a:solidFill>
              </a:rPr>
              <a:t>Kan je het gedrag van tegenpolen herkennen</a:t>
            </a:r>
          </a:p>
          <a:p>
            <a:pPr>
              <a:buFontTx/>
              <a:buChar char="-"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565260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7005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nl-NL" dirty="0"/>
              <a:t>Conflicthantering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736332" y="1600201"/>
            <a:ext cx="4258067" cy="374236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nl-NL" dirty="0"/>
              <a:t>Definitie conflict</a:t>
            </a:r>
          </a:p>
          <a:p>
            <a:pPr marL="0" indent="0" algn="r">
              <a:buNone/>
            </a:pPr>
            <a:r>
              <a:rPr lang="nl-NL" i="1" dirty="0"/>
              <a:t>Conflict: de innerlijke strijd van een mens, of een strijd in het menselijk samenleven, waarbij de balans van waarden, belangen, of doelen is verstoord</a:t>
            </a:r>
            <a:r>
              <a:rPr lang="nl-NL" dirty="0"/>
              <a:t>.</a:t>
            </a:r>
          </a:p>
        </p:txBody>
      </p:sp>
      <p:pic>
        <p:nvPicPr>
          <p:cNvPr id="2050" name="Picture 2" descr="Afbeeldingsresultaat voor mediation wat is d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9699" y="1600201"/>
            <a:ext cx="4840602" cy="4525963"/>
          </a:xfrm>
          <a:prstGeom prst="rect">
            <a:avLst/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84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Ontstaan van conflicten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3861" t="12778" r="8859"/>
          <a:stretch/>
        </p:blipFill>
        <p:spPr>
          <a:xfrm>
            <a:off x="2073667" y="1356189"/>
            <a:ext cx="9853266" cy="404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176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nl-NL" dirty="0"/>
              <a:t>Mastenbroek, 1981: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8271AF5-C8B5-4147-AFD1-66460A846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285050"/>
            <a:ext cx="5386917" cy="3730938"/>
          </a:xfrm>
          <a:prstGeom prst="rect">
            <a:avLst/>
          </a:prstGeom>
          <a:noFill/>
        </p:spPr>
      </p:pic>
      <p:sp>
        <p:nvSpPr>
          <p:cNvPr id="3" name="Tijdelijke aanduiding voor inhoud 2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1: Instrumentele conflicten</a:t>
            </a:r>
          </a:p>
          <a:p>
            <a:pPr marL="0" indent="0">
              <a:buNone/>
            </a:pPr>
            <a:r>
              <a:rPr lang="nl-NL" dirty="0"/>
              <a:t>2: Sociaal emotionele conflicten</a:t>
            </a:r>
          </a:p>
          <a:p>
            <a:pPr marL="0" indent="0">
              <a:buNone/>
            </a:pPr>
            <a:r>
              <a:rPr lang="nl-NL" dirty="0"/>
              <a:t>3: Schaarste conflicten</a:t>
            </a:r>
          </a:p>
          <a:p>
            <a:pPr marL="0" indent="0">
              <a:buNone/>
            </a:pPr>
            <a:r>
              <a:rPr lang="nl-NL" dirty="0"/>
              <a:t>4: Machtsconflicten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77297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167C98CB-3FB1-4F3A-8C2D-C8D34BCDD69E}"/>
              </a:ext>
            </a:extLst>
          </p:cNvPr>
          <p:cNvSpPr/>
          <p:nvPr/>
        </p:nvSpPr>
        <p:spPr>
          <a:xfrm>
            <a:off x="2400729" y="1016054"/>
            <a:ext cx="822275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/>
              <a:t>Voorbeelden: </a:t>
            </a:r>
          </a:p>
          <a:p>
            <a:r>
              <a:rPr lang="nl-NL" sz="2400" b="1" dirty="0"/>
              <a:t>Instrumentele conflicten </a:t>
            </a:r>
          </a:p>
          <a:p>
            <a:r>
              <a:rPr lang="nl-NL" sz="2400" dirty="0"/>
              <a:t>Drie medisch specialisten discussiëren over de beste diagnose. </a:t>
            </a:r>
            <a:r>
              <a:rPr lang="nl-NL" sz="2400" b="1" dirty="0"/>
              <a:t>Sociaal-emotionele conflicten </a:t>
            </a:r>
          </a:p>
          <a:p>
            <a:r>
              <a:rPr lang="nl-NL" sz="2400" dirty="0"/>
              <a:t>Drie medisch specialisten ruziën over de bejegening van verpleegkundigen. </a:t>
            </a:r>
          </a:p>
          <a:p>
            <a:r>
              <a:rPr lang="nl-NL" sz="2400" b="1" dirty="0" err="1"/>
              <a:t>Schaarsteconflicten</a:t>
            </a:r>
            <a:r>
              <a:rPr lang="nl-NL" sz="2400" dirty="0"/>
              <a:t> </a:t>
            </a:r>
          </a:p>
          <a:p>
            <a:r>
              <a:rPr lang="nl-NL" sz="2400" dirty="0"/>
              <a:t>Drie medisch specialisten onderhandelen over het dienstrooster. </a:t>
            </a:r>
          </a:p>
          <a:p>
            <a:r>
              <a:rPr lang="nl-NL" sz="2400" b="1" dirty="0"/>
              <a:t>Machtsconflicten </a:t>
            </a:r>
          </a:p>
          <a:p>
            <a:r>
              <a:rPr lang="nl-NL" sz="2400" dirty="0"/>
              <a:t>Drie medisch specialisten willen </a:t>
            </a:r>
            <a:r>
              <a:rPr lang="nl-NL" sz="2400" dirty="0" err="1"/>
              <a:t>alledrie</a:t>
            </a:r>
            <a:r>
              <a:rPr lang="nl-NL" sz="2400" dirty="0"/>
              <a:t> hoofd van de afdeling worden. </a:t>
            </a:r>
          </a:p>
        </p:txBody>
      </p:sp>
    </p:spTree>
    <p:extLst>
      <p:ext uri="{BB962C8B-B14F-4D97-AF65-F5344CB8AC3E}">
        <p14:creationId xmlns:p14="http://schemas.microsoft.com/office/powerpoint/2010/main" val="4541803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RegularSeedLeftStep">
      <a:dk1>
        <a:srgbClr val="000000"/>
      </a:dk1>
      <a:lt1>
        <a:srgbClr val="FFFFFF"/>
      </a:lt1>
      <a:dk2>
        <a:srgbClr val="412428"/>
      </a:dk2>
      <a:lt2>
        <a:srgbClr val="E2E4E8"/>
      </a:lt2>
      <a:accent1>
        <a:srgbClr val="D79528"/>
      </a:accent1>
      <a:accent2>
        <a:srgbClr val="D34019"/>
      </a:accent2>
      <a:accent3>
        <a:srgbClr val="E52B52"/>
      </a:accent3>
      <a:accent4>
        <a:srgbClr val="D3198E"/>
      </a:accent4>
      <a:accent5>
        <a:srgbClr val="DD2BE5"/>
      </a:accent5>
      <a:accent6>
        <a:srgbClr val="801DD4"/>
      </a:accent6>
      <a:hlink>
        <a:srgbClr val="4976C2"/>
      </a:hlink>
      <a:folHlink>
        <a:srgbClr val="7F7F7F"/>
      </a:folHlink>
    </a:clrScheme>
    <a:fontScheme name="Slate">
      <a:majorFont>
        <a:latin typeface="Georgia Pro Cond Ligh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Speak Pro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359A24-DB20-4FA1-B15C-84A046ECCF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59F375B-9E02-4798-B95B-DBD67EC5063C}">
  <ds:schemaRefs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47a28104-336f-447d-946e-e305ac2bcd47"/>
    <ds:schemaRef ds:uri="34354c1b-6b8c-435b-ad50-990538c1955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AAFBF82-2AE3-46AD-BA19-F08D99E0CED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879</Words>
  <Application>Microsoft Office PowerPoint</Application>
  <PresentationFormat>Breedbeeld</PresentationFormat>
  <Paragraphs>132</Paragraphs>
  <Slides>30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30</vt:i4>
      </vt:variant>
    </vt:vector>
  </HeadingPairs>
  <TitlesOfParts>
    <vt:vector size="37" baseType="lpstr">
      <vt:lpstr>Arial</vt:lpstr>
      <vt:lpstr>Calibri</vt:lpstr>
      <vt:lpstr>Georgia Pro Cond Light</vt:lpstr>
      <vt:lpstr>Speak Pro</vt:lpstr>
      <vt:lpstr>Wingdings 2</vt:lpstr>
      <vt:lpstr>SlateVTI</vt:lpstr>
      <vt:lpstr>Kantoorthema</vt:lpstr>
      <vt:lpstr>Community verbonden</vt:lpstr>
      <vt:lpstr>Deze week: </vt:lpstr>
      <vt:lpstr>Programma van vandaag</vt:lpstr>
      <vt:lpstr>Conflicthantering</vt:lpstr>
      <vt:lpstr>PowerPoint-presentatie</vt:lpstr>
      <vt:lpstr>Conflicthantering</vt:lpstr>
      <vt:lpstr>Ontstaan van conflicten</vt:lpstr>
      <vt:lpstr>Mastenbroek, 1981: </vt:lpstr>
      <vt:lpstr>PowerPoint-presentatie</vt:lpstr>
      <vt:lpstr>Soorten conflicten</vt:lpstr>
      <vt:lpstr>PowerPoint-presentatie</vt:lpstr>
      <vt:lpstr>PowerPoint-presentatie</vt:lpstr>
      <vt:lpstr>Koppeling naar de IBS</vt:lpstr>
      <vt:lpstr>Omgaan met conflicten: 5 stijlen (Kilmann, 1974)</vt:lpstr>
      <vt:lpstr>Vermijden</vt:lpstr>
      <vt:lpstr>Doordrukken</vt:lpstr>
      <vt:lpstr>Samenwerken</vt:lpstr>
      <vt:lpstr>Toegeven</vt:lpstr>
      <vt:lpstr>Compromis</vt:lpstr>
      <vt:lpstr>PowerPoint-presentatie</vt:lpstr>
      <vt:lpstr>Conflicten </vt:lpstr>
      <vt:lpstr>Jouw stijl</vt:lpstr>
      <vt:lpstr>Oplossing:</vt:lpstr>
      <vt:lpstr>Individuele opdracht: </vt:lpstr>
      <vt:lpstr>PowerPoint-presentatie</vt:lpstr>
      <vt:lpstr>PowerPoint-presentatie</vt:lpstr>
      <vt:lpstr>Succes en graag verzamelen op de trap om 12.45!</vt:lpstr>
      <vt:lpstr>12.45; Welkom terug! </vt:lpstr>
      <vt:lpstr>Tijdsplanning voor de gesprekken</vt:lpstr>
      <vt:lpstr>Dus: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verbonden</dc:title>
  <dc:creator>Pascalle Cup</dc:creator>
  <cp:lastModifiedBy>Pascalle Cup</cp:lastModifiedBy>
  <cp:revision>5</cp:revision>
  <dcterms:created xsi:type="dcterms:W3CDTF">2020-03-03T21:23:29Z</dcterms:created>
  <dcterms:modified xsi:type="dcterms:W3CDTF">2020-03-03T22:14:00Z</dcterms:modified>
</cp:coreProperties>
</file>